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9" r:id="rId4"/>
    <p:sldId id="266" r:id="rId5"/>
    <p:sldId id="314" r:id="rId6"/>
    <p:sldId id="300" r:id="rId7"/>
    <p:sldId id="258" r:id="rId8"/>
    <p:sldId id="267" r:id="rId9"/>
    <p:sldId id="268" r:id="rId10"/>
    <p:sldId id="309" r:id="rId11"/>
    <p:sldId id="311" r:id="rId12"/>
    <p:sldId id="312" r:id="rId13"/>
    <p:sldId id="313" r:id="rId14"/>
    <p:sldId id="303" r:id="rId15"/>
    <p:sldId id="260" r:id="rId16"/>
    <p:sldId id="261" r:id="rId17"/>
    <p:sldId id="304" r:id="rId18"/>
    <p:sldId id="262" r:id="rId19"/>
    <p:sldId id="263" r:id="rId20"/>
    <p:sldId id="301" r:id="rId21"/>
    <p:sldId id="320" r:id="rId22"/>
    <p:sldId id="272" r:id="rId23"/>
    <p:sldId id="273" r:id="rId24"/>
    <p:sldId id="274" r:id="rId25"/>
    <p:sldId id="315" r:id="rId26"/>
    <p:sldId id="316" r:id="rId27"/>
    <p:sldId id="302" r:id="rId28"/>
    <p:sldId id="270" r:id="rId29"/>
    <p:sldId id="271" r:id="rId30"/>
    <p:sldId id="310" r:id="rId31"/>
    <p:sldId id="317" r:id="rId32"/>
    <p:sldId id="299"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318" r:id="rId55"/>
    <p:sldId id="296" r:id="rId56"/>
    <p:sldId id="297" r:id="rId57"/>
    <p:sldId id="298" r:id="rId58"/>
    <p:sldId id="307"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008"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F57959-9D8A-44BB-802E-701E53C6E3E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F57959-9D8A-44BB-802E-701E53C6E3E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F57959-9D8A-44BB-802E-701E53C6E3E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F57959-9D8A-44BB-802E-701E53C6E3E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F57959-9D8A-44BB-802E-701E53C6E3E9}" type="datetimeFigureOut">
              <a:rPr lang="en-US" smtClean="0"/>
              <a:pPr/>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F57959-9D8A-44BB-802E-701E53C6E3E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F57959-9D8A-44BB-802E-701E53C6E3E9}" type="datetimeFigureOut">
              <a:rPr lang="en-US" smtClean="0"/>
              <a:pPr/>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F57959-9D8A-44BB-802E-701E53C6E3E9}" type="datetimeFigureOut">
              <a:rPr lang="en-US" smtClean="0"/>
              <a:pPr/>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57959-9D8A-44BB-802E-701E53C6E3E9}" type="datetimeFigureOut">
              <a:rPr lang="en-US" smtClean="0"/>
              <a:pPr/>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F57959-9D8A-44BB-802E-701E53C6E3E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F57959-9D8A-44BB-802E-701E53C6E3E9}" type="datetimeFigureOut">
              <a:rPr lang="en-US" smtClean="0"/>
              <a:pPr/>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0C019-77C4-46E4-A7AF-3E2CF15EC74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57959-9D8A-44BB-802E-701E53C6E3E9}" type="datetimeFigureOut">
              <a:rPr lang="en-US" smtClean="0"/>
              <a:pPr/>
              <a:t>2/12/2020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0C019-77C4-46E4-A7AF-3E2CF15EC7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0"/>
            <a:ext cx="8534400" cy="2209800"/>
          </a:xfrm>
        </p:spPr>
        <p:txBody>
          <a:bodyPr>
            <a:noAutofit/>
          </a:bodyPr>
          <a:lstStyle/>
          <a:p>
            <a:pPr marL="0" marR="0">
              <a:lnSpc>
                <a:spcPct val="115000"/>
              </a:lnSpc>
              <a:spcBef>
                <a:spcPts val="0"/>
              </a:spcBef>
              <a:spcAft>
                <a:spcPts val="1000"/>
              </a:spcAft>
            </a:pPr>
            <a:r>
              <a:rPr lang="en-US" sz="3200" dirty="0" smtClean="0">
                <a:latin typeface="Algerian" pitchFamily="82" charset="0"/>
                <a:ea typeface="Calibri"/>
                <a:cs typeface="Arial"/>
              </a:rPr>
              <a:t>Secure Data Group Sharing and Conditional  Dissemination with Multi-Owner in Cloud Computing</a:t>
            </a:r>
            <a:endParaRPr lang="en-US" sz="3200" dirty="0">
              <a:latin typeface="Algerian"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705600"/>
          </a:xfrm>
        </p:spPr>
        <p:txBody>
          <a:bodyPr>
            <a:noAutofit/>
          </a:bodyPr>
          <a:lstStyle/>
          <a:p>
            <a:pPr marL="0" marR="0" algn="just">
              <a:lnSpc>
                <a:spcPct val="150000"/>
              </a:lnSpc>
              <a:spcBef>
                <a:spcPts val="0"/>
              </a:spcBef>
              <a:spcAft>
                <a:spcPts val="1000"/>
              </a:spcAft>
            </a:pPr>
            <a:r>
              <a:rPr lang="en-US" sz="2000" b="1" dirty="0" smtClean="0">
                <a:latin typeface="Times New Roman" pitchFamily="18" charset="0"/>
                <a:ea typeface="Calibri"/>
                <a:cs typeface="Times New Roman" pitchFamily="18" charset="0"/>
              </a:rPr>
              <a:t>Data Owner:-</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	The data owner can choose a policy aggregation strategy and define an access policy to enforce dissemination conditions. Then he encrypts data for a set of receivers, and outsources the cipher text to CSP for sharing and dissemination. The data owner can customize fine-grained and tree-based dissemination conditions for their data. The data owner’s access policy is enforced in the initial cipher text as well as the renewed cipher text. The data owner customizes a tree-based access policy, and chooses a random key which is used to encrypt data based on symmetric encryption algorithm.</a:t>
            </a:r>
          </a:p>
          <a:p>
            <a:pPr algn="just">
              <a:lnSpc>
                <a:spcPct val="170000"/>
              </a:lnSpc>
            </a:pPr>
            <a:endParaRPr lang="en-US" sz="20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553200"/>
          </a:xfrm>
        </p:spPr>
        <p:txBody>
          <a:bodyPr>
            <a:noAutofit/>
          </a:bodyPr>
          <a:lstStyle/>
          <a:p>
            <a:pPr marL="0" lvl="0" algn="just">
              <a:lnSpc>
                <a:spcPct val="150000"/>
              </a:lnSpc>
              <a:spcBef>
                <a:spcPts val="0"/>
              </a:spcBef>
              <a:spcAft>
                <a:spcPts val="1000"/>
              </a:spcAft>
            </a:pPr>
            <a:r>
              <a:rPr lang="en-US" sz="2000" b="1" dirty="0" smtClean="0">
                <a:solidFill>
                  <a:prstClr val="black"/>
                </a:solidFill>
                <a:latin typeface="Times New Roman" pitchFamily="18" charset="0"/>
                <a:ea typeface="Calibri"/>
                <a:cs typeface="Times New Roman" pitchFamily="18" charset="0"/>
              </a:rPr>
              <a:t>Data Co-Owner:-</a:t>
            </a:r>
            <a:endParaRPr lang="en-US" sz="2000" dirty="0" smtClean="0">
              <a:solidFill>
                <a:prstClr val="black"/>
              </a:solidFill>
              <a:latin typeface="Times New Roman" pitchFamily="18" charset="0"/>
              <a:ea typeface="Calibri"/>
              <a:cs typeface="Times New Roman" pitchFamily="18" charset="0"/>
            </a:endParaRPr>
          </a:p>
          <a:p>
            <a:pPr marL="0" lvl="0" algn="just">
              <a:lnSpc>
                <a:spcPct val="150000"/>
              </a:lnSpc>
              <a:spcBef>
                <a:spcPts val="0"/>
              </a:spcBef>
              <a:spcAft>
                <a:spcPts val="1000"/>
              </a:spcAft>
            </a:pPr>
            <a:r>
              <a:rPr lang="en-US" sz="2000" dirty="0" smtClean="0">
                <a:solidFill>
                  <a:prstClr val="black"/>
                </a:solidFill>
                <a:latin typeface="Times New Roman" pitchFamily="18" charset="0"/>
                <a:ea typeface="Calibri"/>
                <a:cs typeface="Times New Roman" pitchFamily="18" charset="0"/>
              </a:rPr>
              <a:t>	The data co-owners tagged by data owner can append access policies to the encrypted data with CSP and generate the renewed cipher text. Data co-owners can append new access policies to the cipher text due to their privacy preferences. Hence, the cipher text can be re-encrypted by the data disseminator only if the attributes satisfy enough access policies.</a:t>
            </a:r>
          </a:p>
          <a:p>
            <a:pPr marL="0" marR="0" algn="just">
              <a:lnSpc>
                <a:spcPct val="150000"/>
              </a:lnSpc>
              <a:spcBef>
                <a:spcPts val="0"/>
              </a:spcBef>
              <a:spcAft>
                <a:spcPts val="1000"/>
              </a:spcAft>
            </a:pPr>
            <a:endParaRPr lang="en-US" sz="2000" dirty="0" smtClean="0">
              <a:latin typeface="Times New Roman" pitchFamily="18" charset="0"/>
              <a:ea typeface="Calibri"/>
              <a:cs typeface="Times New Roman" pitchFamily="18" charset="0"/>
            </a:endParaRPr>
          </a:p>
          <a:p>
            <a:endParaRPr lang="en-US" sz="20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553200"/>
          </a:xfrm>
        </p:spPr>
        <p:txBody>
          <a:bodyPr>
            <a:normAutofit/>
          </a:bodyPr>
          <a:lstStyle/>
          <a:p>
            <a:pPr marL="0" lvl="0" algn="just">
              <a:lnSpc>
                <a:spcPct val="150000"/>
              </a:lnSpc>
              <a:spcBef>
                <a:spcPts val="0"/>
              </a:spcBef>
              <a:spcAft>
                <a:spcPts val="1000"/>
              </a:spcAft>
            </a:pPr>
            <a:r>
              <a:rPr lang="en-US" sz="2000" b="1" dirty="0" smtClean="0">
                <a:solidFill>
                  <a:prstClr val="black"/>
                </a:solidFill>
                <a:latin typeface="Times New Roman" pitchFamily="18" charset="0"/>
                <a:ea typeface="Calibri"/>
                <a:cs typeface="Times New Roman" pitchFamily="18" charset="0"/>
              </a:rPr>
              <a:t>Data Disseminator:-</a:t>
            </a:r>
            <a:endParaRPr lang="en-US" sz="2000" dirty="0" smtClean="0">
              <a:solidFill>
                <a:prstClr val="black"/>
              </a:solidFill>
              <a:latin typeface="Times New Roman" pitchFamily="18" charset="0"/>
              <a:ea typeface="Calibri"/>
              <a:cs typeface="Times New Roman" pitchFamily="18" charset="0"/>
            </a:endParaRPr>
          </a:p>
          <a:p>
            <a:pPr marL="0" lvl="0" indent="457200" algn="just">
              <a:lnSpc>
                <a:spcPct val="150000"/>
              </a:lnSpc>
              <a:spcBef>
                <a:spcPts val="0"/>
              </a:spcBef>
              <a:spcAft>
                <a:spcPts val="1000"/>
              </a:spcAft>
            </a:pPr>
            <a:r>
              <a:rPr lang="en-US" sz="2000" dirty="0" smtClean="0">
                <a:solidFill>
                  <a:prstClr val="black"/>
                </a:solidFill>
                <a:latin typeface="Times New Roman" pitchFamily="18" charset="0"/>
                <a:ea typeface="Calibri"/>
                <a:cs typeface="Times New Roman" pitchFamily="18" charset="0"/>
              </a:rPr>
              <a:t>The data disseminator can disseminate all of the data owner’s data to others with this re-encryption key, which may not meet the practical requirement since the data owner may only permit the data disseminator to disseminate a particular document. Data disseminator must satisfy all the access policies defined by data owner and co-owners. With the majority permit strategy, data owner can firstly choose a threshold value for data co-owners, and the cipher text can be disseminated if and only if the sum of the access policies satisfied by data disseminator’s attributes is greater than or equal to this fixed threshold.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10600" cy="6477000"/>
          </a:xfrm>
        </p:spPr>
        <p:txBody>
          <a:bodyPr>
            <a:normAutofit/>
          </a:bodyPr>
          <a:lstStyle/>
          <a:p>
            <a:pPr marL="0" marR="0" algn="just">
              <a:lnSpc>
                <a:spcPct val="150000"/>
              </a:lnSpc>
              <a:spcBef>
                <a:spcPts val="0"/>
              </a:spcBef>
              <a:spcAft>
                <a:spcPts val="1000"/>
              </a:spcAft>
            </a:pPr>
            <a:r>
              <a:rPr lang="en-US" sz="2000" b="1" dirty="0" smtClean="0">
                <a:latin typeface="Times New Roman" pitchFamily="18" charset="0"/>
                <a:ea typeface="Calibri"/>
                <a:cs typeface="Times New Roman" pitchFamily="18" charset="0"/>
              </a:rPr>
              <a:t>Data User:-</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	The data </a:t>
            </a:r>
            <a:r>
              <a:rPr lang="en-US" sz="2000" dirty="0" err="1" smtClean="0">
                <a:latin typeface="Times New Roman" pitchFamily="18" charset="0"/>
                <a:ea typeface="Calibri"/>
                <a:cs typeface="Times New Roman" pitchFamily="18" charset="0"/>
              </a:rPr>
              <a:t>accessor</a:t>
            </a:r>
            <a:r>
              <a:rPr lang="en-US" sz="2000" dirty="0" smtClean="0">
                <a:latin typeface="Times New Roman" pitchFamily="18" charset="0"/>
                <a:ea typeface="Calibri"/>
                <a:cs typeface="Times New Roman" pitchFamily="18" charset="0"/>
              </a:rPr>
              <a:t> can decrypt the initial, renewed and re-encrypted cipher text with her or his private key. The data </a:t>
            </a:r>
            <a:r>
              <a:rPr lang="en-US" sz="2000" dirty="0" err="1" smtClean="0">
                <a:latin typeface="Times New Roman" pitchFamily="18" charset="0"/>
                <a:ea typeface="Calibri"/>
                <a:cs typeface="Times New Roman" pitchFamily="18" charset="0"/>
              </a:rPr>
              <a:t>accessor</a:t>
            </a:r>
            <a:r>
              <a:rPr lang="en-US" sz="2000" dirty="0" smtClean="0">
                <a:latin typeface="Times New Roman" pitchFamily="18" charset="0"/>
                <a:ea typeface="Calibri"/>
                <a:cs typeface="Times New Roman" pitchFamily="18" charset="0"/>
              </a:rPr>
              <a:t> can compute decrypt identity. If their policies are satisfied with co-owner policies and if the data </a:t>
            </a:r>
            <a:r>
              <a:rPr lang="en-US" sz="2000" dirty="0" err="1" smtClean="0">
                <a:latin typeface="Times New Roman" pitchFamily="18" charset="0"/>
                <a:ea typeface="Calibri"/>
                <a:cs typeface="Times New Roman" pitchFamily="18" charset="0"/>
              </a:rPr>
              <a:t>accessor</a:t>
            </a:r>
            <a:r>
              <a:rPr lang="en-US" sz="2000" dirty="0" smtClean="0">
                <a:latin typeface="Times New Roman" pitchFamily="18" charset="0"/>
                <a:ea typeface="Calibri"/>
                <a:cs typeface="Times New Roman" pitchFamily="18" charset="0"/>
              </a:rPr>
              <a:t> is an indent receiver, then compute decryption key and recovers the message and data with symmetric decryption algorithm.</a:t>
            </a:r>
          </a:p>
          <a:p>
            <a:endParaRPr lang="en-US" sz="20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a:bodyPr>
          <a:lstStyle/>
          <a:p>
            <a:r>
              <a:rPr lang="en-US" sz="4000" b="1" dirty="0" smtClean="0">
                <a:latin typeface="Times New Roman" pitchFamily="18" charset="0"/>
                <a:cs typeface="Times New Roman" pitchFamily="18" charset="0"/>
              </a:rPr>
              <a:t>SYSTEM ANALYSIS</a:t>
            </a:r>
            <a:endParaRPr lang="en-US" sz="4000"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smtClean="0">
                <a:latin typeface="Times New Roman" pitchFamily="18" charset="0"/>
                <a:cs typeface="Times New Roman" pitchFamily="18" charset="0"/>
              </a:rPr>
              <a:t>EXISTING SYSTEM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762000"/>
            <a:ext cx="8534400" cy="5867400"/>
          </a:xfrm>
        </p:spPr>
        <p:txBody>
          <a:bodyPr>
            <a:noAutofit/>
          </a:bodyPr>
          <a:lstStyle/>
          <a:p>
            <a:pPr marL="0" marR="0" algn="just">
              <a:lnSpc>
                <a:spcPct val="150000"/>
              </a:lnSpc>
              <a:spcBef>
                <a:spcPts val="0"/>
              </a:spcBef>
              <a:spcAft>
                <a:spcPts val="1000"/>
              </a:spcAft>
            </a:pPr>
            <a:r>
              <a:rPr lang="en-US" sz="2000" dirty="0" smtClean="0">
                <a:latin typeface="Times New Roman"/>
                <a:ea typeface="Calibri"/>
                <a:cs typeface="Arial"/>
              </a:rPr>
              <a:t>In existing system, when user uploads the file into the cloud, they can select the users for giving authorization to access the files which are stored in the cloud. But once the data is stored into the cloud, it is going to out of data owner’s control. Cloud service provider may misbehave and illegally access the data from cloud. The data has substantial usages by various data consumers to learn the behavior of users.</a:t>
            </a:r>
            <a:endParaRPr lang="en-US" sz="1800" dirty="0" smtClean="0">
              <a:ea typeface="Calibri"/>
              <a:cs typeface="Arial"/>
            </a:endParaRPr>
          </a:p>
          <a:p>
            <a:pPr algn="just">
              <a:lnSpc>
                <a:spcPct val="170000"/>
              </a:lnSpc>
            </a:pPr>
            <a:endParaRPr lang="en-US" sz="20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b="1" dirty="0" smtClean="0">
                <a:latin typeface="Times New Roman" pitchFamily="18" charset="0"/>
                <a:cs typeface="Times New Roman" pitchFamily="18" charset="0"/>
              </a:rPr>
              <a:t>PROPOSED SYSTEM</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838200"/>
            <a:ext cx="8610600" cy="6019800"/>
          </a:xfrm>
        </p:spPr>
        <p:txBody>
          <a:bodyPr>
            <a:noAutofit/>
          </a:bodyPr>
          <a:lstStyle/>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The data owner uploads a file into the cloud and defines some access policies for those files to access them. It also allows the data co-owners to append new access policies to the </a:t>
            </a:r>
            <a:r>
              <a:rPr lang="en-US" sz="2000" dirty="0" err="1" smtClean="0">
                <a:latin typeface="Times New Roman" pitchFamily="18" charset="0"/>
                <a:ea typeface="Calibri"/>
                <a:cs typeface="Times New Roman" pitchFamily="18" charset="0"/>
              </a:rPr>
              <a:t>ciphertext</a:t>
            </a:r>
            <a:r>
              <a:rPr lang="en-US" sz="2000" dirty="0" smtClean="0">
                <a:latin typeface="Times New Roman" pitchFamily="18" charset="0"/>
                <a:ea typeface="Calibri"/>
                <a:cs typeface="Times New Roman" pitchFamily="18" charset="0"/>
              </a:rPr>
              <a:t> due to their privacy preferences. Hence, the </a:t>
            </a:r>
            <a:r>
              <a:rPr lang="en-US" sz="2000" dirty="0" err="1" smtClean="0">
                <a:latin typeface="Times New Roman" pitchFamily="18" charset="0"/>
                <a:ea typeface="Calibri"/>
                <a:cs typeface="Times New Roman" pitchFamily="18" charset="0"/>
              </a:rPr>
              <a:t>ciphertext</a:t>
            </a:r>
            <a:r>
              <a:rPr lang="en-US" sz="2000" dirty="0" smtClean="0">
                <a:latin typeface="Times New Roman" pitchFamily="18" charset="0"/>
                <a:ea typeface="Calibri"/>
                <a:cs typeface="Times New Roman" pitchFamily="18" charset="0"/>
              </a:rPr>
              <a:t> can be re-encrypted by the data disseminator only if the attributes satisfy enough access policies. When users want to download the data, decrypt the </a:t>
            </a:r>
            <a:r>
              <a:rPr lang="en-US" sz="2000" dirty="0" err="1" smtClean="0">
                <a:latin typeface="Times New Roman" pitchFamily="18" charset="0"/>
                <a:ea typeface="Calibri"/>
                <a:cs typeface="Times New Roman" pitchFamily="18" charset="0"/>
              </a:rPr>
              <a:t>ciphertext</a:t>
            </a:r>
            <a:r>
              <a:rPr lang="en-US" sz="2000" dirty="0" smtClean="0">
                <a:latin typeface="Times New Roman" pitchFamily="18" charset="0"/>
                <a:ea typeface="Calibri"/>
                <a:cs typeface="Times New Roman" pitchFamily="18" charset="0"/>
              </a:rPr>
              <a:t> by giving their private key. So cloud service providers and other intruders could not hack the data illegitimately.</a:t>
            </a:r>
          </a:p>
          <a:p>
            <a:pPr algn="just">
              <a:lnSpc>
                <a:spcPct val="170000"/>
              </a:lnSpc>
            </a:pPr>
            <a:endParaRPr lang="en-US" sz="20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a:bodyPr>
          <a:lstStyle/>
          <a:p>
            <a:r>
              <a:rPr lang="en-US" sz="4000" b="1" dirty="0" smtClean="0">
                <a:latin typeface="Times New Roman" pitchFamily="18" charset="0"/>
                <a:cs typeface="Times New Roman" pitchFamily="18" charset="0"/>
              </a:rPr>
              <a:t>SYSTEM REQUIREMENT</a:t>
            </a:r>
            <a:endParaRPr lang="en-US" sz="4000" b="1"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smtClean="0">
                <a:latin typeface="Times New Roman" pitchFamily="18" charset="0"/>
                <a:cs typeface="Times New Roman" pitchFamily="18" charset="0"/>
              </a:rPr>
              <a:t>HARDWARE CONFIGURATION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838200"/>
            <a:ext cx="8534400" cy="5791200"/>
          </a:xfrm>
        </p:spPr>
        <p:txBody>
          <a:bodyPr>
            <a:normAutofit/>
          </a:bodyPr>
          <a:lstStyle/>
          <a:p>
            <a:pPr marL="0" marR="0" indent="45720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The above Hardware specifications were used in both Server and Client machines when developing.</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Processor			:	Pentium 4</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Processor Speed 		:	2.5 GHz </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Ram				:	512 MB</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Hard Disk Drive 		:	80GB</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Floppy Disk Drive 		:	Sony</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CD-ROM Drive 		:	Sony</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Monitor			:	17” inches</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Keyboard 			: 	TVS Gold</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Mouse 			:	Logitech</a:t>
            </a:r>
            <a:endParaRPr lang="en-US" sz="2000" dirty="0" smtClean="0">
              <a:latin typeface="Times New Roman" pitchFamily="18" charset="0"/>
              <a:ea typeface="Calibri"/>
              <a:cs typeface="Times New Roman" pitchFamily="18" charset="0"/>
            </a:endParaRPr>
          </a:p>
          <a:p>
            <a:pPr algn="just">
              <a:lnSpc>
                <a:spcPct val="170000"/>
              </a:lnSpc>
            </a:pPr>
            <a:endParaRPr lang="en-US" sz="2000" dirty="0">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800" b="1" dirty="0" smtClean="0">
                <a:latin typeface="Times New Roman" pitchFamily="18" charset="0"/>
                <a:cs typeface="Times New Roman" pitchFamily="18" charset="0"/>
              </a:rPr>
              <a:t>SOFTWARE CONFIGURATION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305800" cy="5791200"/>
          </a:xfrm>
        </p:spPr>
        <p:txBody>
          <a:bodyPr>
            <a:normAutofit/>
          </a:bodyPr>
          <a:lstStyle/>
          <a:p>
            <a:pPr marL="0" marR="0" algn="just">
              <a:lnSpc>
                <a:spcPct val="150000"/>
              </a:lnSpc>
              <a:spcBef>
                <a:spcPts val="600"/>
              </a:spcBef>
              <a:spcAft>
                <a:spcPts val="600"/>
              </a:spcAft>
            </a:pPr>
            <a:r>
              <a:rPr lang="en-US" sz="2000" dirty="0" smtClean="0">
                <a:latin typeface="Times New Roman" pitchFamily="18" charset="0"/>
                <a:ea typeface="Times New Roman"/>
                <a:cs typeface="Times New Roman" pitchFamily="18" charset="0"/>
              </a:rPr>
              <a:t>The below Software Specifications were used in machines when developing.</a:t>
            </a:r>
            <a:endParaRPr lang="en-US" sz="2000" dirty="0" smtClean="0">
              <a:latin typeface="Times New Roman" pitchFamily="18" charset="0"/>
              <a:ea typeface="Calibri"/>
              <a:cs typeface="Times New Roman" pitchFamily="18" charset="0"/>
            </a:endParaRPr>
          </a:p>
          <a:p>
            <a:pPr marL="0" marR="0" algn="just">
              <a:lnSpc>
                <a:spcPct val="150000"/>
              </a:lnSpc>
              <a:spcBef>
                <a:spcPts val="600"/>
              </a:spcBef>
              <a:spcAft>
                <a:spcPts val="0"/>
              </a:spcAft>
            </a:pPr>
            <a:r>
              <a:rPr lang="en-US" sz="2000" dirty="0" smtClean="0">
                <a:latin typeface="Times New Roman" pitchFamily="18" charset="0"/>
                <a:ea typeface="Times New Roman"/>
                <a:cs typeface="Times New Roman" pitchFamily="18" charset="0"/>
              </a:rPr>
              <a:t>Operating System		:	Windows 7</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Technology Used		: 	J2EE</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0"/>
              </a:spcAft>
            </a:pPr>
            <a:r>
              <a:rPr lang="en-US" sz="2000" dirty="0" smtClean="0">
                <a:latin typeface="Times New Roman" pitchFamily="18" charset="0"/>
                <a:ea typeface="Times New Roman"/>
                <a:cs typeface="Times New Roman" pitchFamily="18" charset="0"/>
              </a:rPr>
              <a:t>Database			:	MYSQL</a:t>
            </a:r>
            <a:endParaRPr lang="en-US" sz="2000" dirty="0" smtClean="0">
              <a:latin typeface="Times New Roman" pitchFamily="18" charset="0"/>
              <a:ea typeface="Calibri"/>
              <a:cs typeface="Times New Roman" pitchFamily="18" charset="0"/>
            </a:endParaRPr>
          </a:p>
          <a:p>
            <a:pPr algn="just"/>
            <a:endParaRPr lang="en-US" sz="20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b="1" dirty="0" smtClean="0">
                <a:latin typeface="Times New Roman" pitchFamily="18" charset="0"/>
                <a:cs typeface="Times New Roman" pitchFamily="18" charset="0"/>
              </a:rPr>
              <a:t>ABSTRACT</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762000"/>
            <a:ext cx="8534400" cy="6096000"/>
          </a:xfrm>
        </p:spPr>
        <p:txBody>
          <a:bodyPr>
            <a:noAutofit/>
          </a:bodyPr>
          <a:lstStyle/>
          <a:p>
            <a:pPr marL="0" marR="0" algn="just">
              <a:lnSpc>
                <a:spcPct val="150000"/>
              </a:lnSpc>
              <a:spcBef>
                <a:spcPts val="0"/>
              </a:spcBef>
              <a:spcAft>
                <a:spcPts val="1000"/>
              </a:spcAft>
            </a:pPr>
            <a:r>
              <a:rPr lang="en-US" sz="2000" dirty="0" smtClean="0">
                <a:latin typeface="Times New Roman"/>
                <a:ea typeface="Calibri"/>
                <a:cs typeface="Arial"/>
              </a:rPr>
              <a:t>With the fast development of cloud services, huge volume of data is shared via cloud computing. Even though cryptographic techniques have been utilized to provide data confidentiality in cloud computing . Data Owner encrypts &amp; uploads the file into the cloud and tags co-owner of the file. Data Co-Owners append access policies and generate renewed </a:t>
            </a:r>
            <a:r>
              <a:rPr lang="en-US" sz="2000" dirty="0" err="1" smtClean="0">
                <a:latin typeface="Times New Roman"/>
                <a:ea typeface="Calibri"/>
                <a:cs typeface="Arial"/>
              </a:rPr>
              <a:t>ciphertext</a:t>
            </a:r>
            <a:r>
              <a:rPr lang="en-US" sz="2000" dirty="0" smtClean="0">
                <a:latin typeface="Times New Roman"/>
                <a:ea typeface="Calibri"/>
                <a:cs typeface="Arial"/>
              </a:rPr>
              <a:t>. Data Disseminator gives re-encryption key to </a:t>
            </a:r>
            <a:r>
              <a:rPr lang="en-US" sz="2000" dirty="0" err="1" smtClean="0">
                <a:latin typeface="Times New Roman"/>
                <a:ea typeface="Calibri"/>
                <a:cs typeface="Arial"/>
              </a:rPr>
              <a:t>desseminate</a:t>
            </a:r>
            <a:r>
              <a:rPr lang="en-US" sz="2000" dirty="0" smtClean="0">
                <a:latin typeface="Times New Roman"/>
                <a:ea typeface="Calibri"/>
                <a:cs typeface="Arial"/>
              </a:rPr>
              <a:t> the data if he satisfies enough access policies. Data </a:t>
            </a:r>
            <a:r>
              <a:rPr lang="en-US" sz="2000" dirty="0" err="1" smtClean="0">
                <a:latin typeface="Times New Roman"/>
                <a:ea typeface="Calibri"/>
                <a:cs typeface="Arial"/>
              </a:rPr>
              <a:t>Accessor</a:t>
            </a:r>
            <a:r>
              <a:rPr lang="en-US" sz="2000" dirty="0" smtClean="0">
                <a:latin typeface="Times New Roman"/>
                <a:ea typeface="Calibri"/>
                <a:cs typeface="Arial"/>
              </a:rPr>
              <a:t> decrypt the data by giving his private key. The security analysis scheme is efficient for secure data sharing with multi-owner in cloud computing. In this project we use symmetric key encryption algorithm to encrypt the data before storing into the cloud server.</a:t>
            </a:r>
            <a:endParaRPr lang="en-US" sz="1800" dirty="0" smtClean="0">
              <a:ea typeface="Calibri"/>
              <a:cs typeface="Arial"/>
            </a:endParaRP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normAutofit/>
          </a:bodyPr>
          <a:lstStyle/>
          <a:p>
            <a:r>
              <a:rPr lang="en-US" sz="4000" b="1" dirty="0" smtClean="0">
                <a:latin typeface="Times New Roman" pitchFamily="18" charset="0"/>
                <a:cs typeface="Times New Roman" pitchFamily="18" charset="0"/>
              </a:rPr>
              <a:t>DATAFLOW DIAGRAM</a:t>
            </a:r>
            <a:endParaRPr lang="en-US" sz="4000" b="1"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pPr marL="0" marR="0">
              <a:lnSpc>
                <a:spcPct val="150000"/>
              </a:lnSpc>
              <a:spcBef>
                <a:spcPts val="0"/>
              </a:spcBef>
              <a:spcAft>
                <a:spcPts val="1000"/>
              </a:spcAft>
              <a:tabLst>
                <a:tab pos="868680" algn="l"/>
                <a:tab pos="4812030" algn="l"/>
              </a:tabLst>
            </a:pPr>
            <a:r>
              <a:rPr lang="en-US" sz="2200" b="1" dirty="0" smtClean="0">
                <a:latin typeface="Times New Roman"/>
                <a:ea typeface="Calibri"/>
                <a:cs typeface="Arial"/>
              </a:rPr>
              <a:t/>
            </a:r>
            <a:br>
              <a:rPr lang="en-US" sz="2200" b="1" dirty="0" smtClean="0">
                <a:latin typeface="Times New Roman"/>
                <a:ea typeface="Calibri"/>
                <a:cs typeface="Arial"/>
              </a:rPr>
            </a:br>
            <a:r>
              <a:rPr lang="en-US" sz="2200" b="1" dirty="0" smtClean="0">
                <a:latin typeface="Times New Roman"/>
                <a:ea typeface="Calibri"/>
                <a:cs typeface="Arial"/>
              </a:rPr>
              <a:t>ARCHITECTURE </a:t>
            </a:r>
            <a:r>
              <a:rPr lang="en-US" sz="2200" b="1" dirty="0" smtClean="0">
                <a:latin typeface="Times New Roman"/>
                <a:ea typeface="Calibri"/>
                <a:cs typeface="Arial"/>
              </a:rPr>
              <a:t>DESIGN</a:t>
            </a:r>
            <a:r>
              <a:rPr lang="en-US" sz="2200" dirty="0" smtClean="0">
                <a:ea typeface="Calibri"/>
                <a:cs typeface="Arial"/>
              </a:rPr>
              <a:t/>
            </a:r>
            <a:br>
              <a:rPr lang="en-US" sz="2200" dirty="0" smtClean="0">
                <a:ea typeface="Calibri"/>
                <a:cs typeface="Arial"/>
              </a:rPr>
            </a:br>
            <a:endParaRPr lang="en-US" sz="2200" dirty="0"/>
          </a:p>
        </p:txBody>
      </p:sp>
      <p:grpSp>
        <p:nvGrpSpPr>
          <p:cNvPr id="1026" name="Group 2"/>
          <p:cNvGrpSpPr>
            <a:grpSpLocks/>
          </p:cNvGrpSpPr>
          <p:nvPr/>
        </p:nvGrpSpPr>
        <p:grpSpPr bwMode="auto">
          <a:xfrm>
            <a:off x="1752599" y="838200"/>
            <a:ext cx="5867401" cy="5791200"/>
            <a:chOff x="1714" y="2142"/>
            <a:chExt cx="8061" cy="11038"/>
          </a:xfrm>
        </p:grpSpPr>
        <p:sp>
          <p:nvSpPr>
            <p:cNvPr id="1027" name="Rectangle 3"/>
            <p:cNvSpPr>
              <a:spLocks noChangeArrowheads="1"/>
            </p:cNvSpPr>
            <p:nvPr/>
          </p:nvSpPr>
          <p:spPr bwMode="auto">
            <a:xfrm>
              <a:off x="4334" y="2142"/>
              <a:ext cx="2260" cy="600"/>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28" name="AutoShape 4"/>
            <p:cNvCxnSpPr>
              <a:cxnSpLocks noChangeShapeType="1"/>
            </p:cNvCxnSpPr>
            <p:nvPr/>
          </p:nvCxnSpPr>
          <p:spPr bwMode="auto">
            <a:xfrm>
              <a:off x="5400" y="2742"/>
              <a:ext cx="0" cy="526"/>
            </a:xfrm>
            <a:prstGeom prst="straightConnector1">
              <a:avLst/>
            </a:prstGeom>
            <a:noFill/>
            <a:ln w="19050">
              <a:solidFill>
                <a:srgbClr val="000000"/>
              </a:solidFill>
              <a:round/>
              <a:headEnd/>
              <a:tailEnd type="triangle" w="med" len="med"/>
            </a:ln>
          </p:spPr>
        </p:cxnSp>
        <p:sp>
          <p:nvSpPr>
            <p:cNvPr id="1029" name="Rectangle 5"/>
            <p:cNvSpPr>
              <a:spLocks noChangeArrowheads="1"/>
            </p:cNvSpPr>
            <p:nvPr/>
          </p:nvSpPr>
          <p:spPr bwMode="auto">
            <a:xfrm>
              <a:off x="1714" y="3781"/>
              <a:ext cx="2080" cy="827"/>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Trusted Authority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0" name="AutoShape 6"/>
            <p:cNvCxnSpPr>
              <a:cxnSpLocks noChangeShapeType="1"/>
            </p:cNvCxnSpPr>
            <p:nvPr/>
          </p:nvCxnSpPr>
          <p:spPr bwMode="auto">
            <a:xfrm>
              <a:off x="2560" y="3268"/>
              <a:ext cx="1" cy="513"/>
            </a:xfrm>
            <a:prstGeom prst="straightConnector1">
              <a:avLst/>
            </a:prstGeom>
            <a:noFill/>
            <a:ln w="19050">
              <a:solidFill>
                <a:srgbClr val="000000"/>
              </a:solidFill>
              <a:round/>
              <a:headEnd/>
              <a:tailEnd type="triangle" w="med" len="med"/>
            </a:ln>
          </p:spPr>
        </p:cxnSp>
        <p:sp>
          <p:nvSpPr>
            <p:cNvPr id="1031" name="Rectangle 7"/>
            <p:cNvSpPr>
              <a:spLocks noChangeArrowheads="1"/>
            </p:cNvSpPr>
            <p:nvPr/>
          </p:nvSpPr>
          <p:spPr bwMode="auto">
            <a:xfrm>
              <a:off x="2673" y="4921"/>
              <a:ext cx="2007" cy="728"/>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System public Key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Rectangle 8"/>
            <p:cNvSpPr>
              <a:spLocks noChangeArrowheads="1"/>
            </p:cNvSpPr>
            <p:nvPr/>
          </p:nvSpPr>
          <p:spPr bwMode="auto">
            <a:xfrm>
              <a:off x="2669" y="7100"/>
              <a:ext cx="2011" cy="851"/>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Generate Attribute 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2673" y="5977"/>
              <a:ext cx="2011" cy="747"/>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Generate private 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4" name="AutoShape 10"/>
            <p:cNvCxnSpPr>
              <a:cxnSpLocks noChangeShapeType="1"/>
            </p:cNvCxnSpPr>
            <p:nvPr/>
          </p:nvCxnSpPr>
          <p:spPr bwMode="auto">
            <a:xfrm>
              <a:off x="1996" y="5211"/>
              <a:ext cx="677" cy="0"/>
            </a:xfrm>
            <a:prstGeom prst="straightConnector1">
              <a:avLst/>
            </a:prstGeom>
            <a:noFill/>
            <a:ln w="12700">
              <a:solidFill>
                <a:srgbClr val="000000"/>
              </a:solidFill>
              <a:round/>
              <a:headEnd/>
              <a:tailEnd type="triangle" w="med" len="med"/>
            </a:ln>
          </p:spPr>
        </p:cxnSp>
        <p:cxnSp>
          <p:nvCxnSpPr>
            <p:cNvPr id="1035" name="AutoShape 11"/>
            <p:cNvCxnSpPr>
              <a:cxnSpLocks noChangeShapeType="1"/>
            </p:cNvCxnSpPr>
            <p:nvPr/>
          </p:nvCxnSpPr>
          <p:spPr bwMode="auto">
            <a:xfrm>
              <a:off x="1996" y="6304"/>
              <a:ext cx="677" cy="0"/>
            </a:xfrm>
            <a:prstGeom prst="straightConnector1">
              <a:avLst/>
            </a:prstGeom>
            <a:noFill/>
            <a:ln w="12700">
              <a:solidFill>
                <a:srgbClr val="000000"/>
              </a:solidFill>
              <a:round/>
              <a:headEnd/>
              <a:tailEnd type="triangle" w="med" len="med"/>
            </a:ln>
          </p:spPr>
        </p:cxnSp>
        <p:cxnSp>
          <p:nvCxnSpPr>
            <p:cNvPr id="1036" name="AutoShape 12"/>
            <p:cNvCxnSpPr>
              <a:cxnSpLocks noChangeShapeType="1"/>
            </p:cNvCxnSpPr>
            <p:nvPr/>
          </p:nvCxnSpPr>
          <p:spPr bwMode="auto">
            <a:xfrm>
              <a:off x="1996" y="7622"/>
              <a:ext cx="677" cy="0"/>
            </a:xfrm>
            <a:prstGeom prst="straightConnector1">
              <a:avLst/>
            </a:prstGeom>
            <a:noFill/>
            <a:ln w="12700">
              <a:solidFill>
                <a:srgbClr val="000000"/>
              </a:solidFill>
              <a:round/>
              <a:headEnd/>
              <a:tailEnd type="triangle" w="med" len="med"/>
            </a:ln>
          </p:spPr>
        </p:cxnSp>
        <p:cxnSp>
          <p:nvCxnSpPr>
            <p:cNvPr id="1037" name="AutoShape 13"/>
            <p:cNvCxnSpPr>
              <a:cxnSpLocks noChangeShapeType="1"/>
            </p:cNvCxnSpPr>
            <p:nvPr/>
          </p:nvCxnSpPr>
          <p:spPr bwMode="auto">
            <a:xfrm>
              <a:off x="8276" y="3268"/>
              <a:ext cx="0" cy="454"/>
            </a:xfrm>
            <a:prstGeom prst="straightConnector1">
              <a:avLst/>
            </a:prstGeom>
            <a:noFill/>
            <a:ln w="19050">
              <a:solidFill>
                <a:srgbClr val="000000"/>
              </a:solidFill>
              <a:round/>
              <a:headEnd/>
              <a:tailEnd type="triangle" w="med" len="med"/>
            </a:ln>
          </p:spPr>
        </p:cxnSp>
        <p:sp>
          <p:nvSpPr>
            <p:cNvPr id="1038" name="Rectangle 14"/>
            <p:cNvSpPr>
              <a:spLocks noChangeArrowheads="1"/>
            </p:cNvSpPr>
            <p:nvPr/>
          </p:nvSpPr>
          <p:spPr bwMode="auto">
            <a:xfrm>
              <a:off x="7847" y="3722"/>
              <a:ext cx="1656" cy="608"/>
            </a:xfrm>
            <a:prstGeom prst="rect">
              <a:avLst/>
            </a:prstGeom>
            <a:gradFill rotWithShape="0">
              <a:gsLst>
                <a:gs pos="0">
                  <a:srgbClr val="C2D69B"/>
                </a:gs>
                <a:gs pos="50000">
                  <a:srgbClr val="9BBB59"/>
                </a:gs>
                <a:gs pos="100000">
                  <a:srgbClr val="C2D69B"/>
                </a:gs>
              </a:gsLst>
              <a:lin ang="5400000" scaled="1"/>
            </a:gradFill>
            <a:ln w="12700">
              <a:solidFill>
                <a:srgbClr val="9BBB59"/>
              </a:solidFill>
              <a:miter lim="800000"/>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CSP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9" name="Rectangle 15"/>
            <p:cNvSpPr>
              <a:spLocks noChangeArrowheads="1"/>
            </p:cNvSpPr>
            <p:nvPr/>
          </p:nvSpPr>
          <p:spPr bwMode="auto">
            <a:xfrm>
              <a:off x="5722" y="4825"/>
              <a:ext cx="2802" cy="895"/>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Generates re-encrypted cipher texts for users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16"/>
            <p:cNvSpPr>
              <a:spLocks noChangeArrowheads="1"/>
            </p:cNvSpPr>
            <p:nvPr/>
          </p:nvSpPr>
          <p:spPr bwMode="auto">
            <a:xfrm>
              <a:off x="5722" y="6132"/>
              <a:ext cx="2802" cy="858"/>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Semi-trusted CSP and unauthorized users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1" name="Rectangle 17"/>
            <p:cNvSpPr>
              <a:spLocks noChangeArrowheads="1"/>
            </p:cNvSpPr>
            <p:nvPr/>
          </p:nvSpPr>
          <p:spPr bwMode="auto">
            <a:xfrm>
              <a:off x="6594" y="7493"/>
              <a:ext cx="1901" cy="563"/>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Data Owner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42" name="AutoShape 18"/>
            <p:cNvCxnSpPr>
              <a:cxnSpLocks noChangeShapeType="1"/>
            </p:cNvCxnSpPr>
            <p:nvPr/>
          </p:nvCxnSpPr>
          <p:spPr bwMode="auto">
            <a:xfrm flipH="1">
              <a:off x="8524" y="5278"/>
              <a:ext cx="736" cy="0"/>
            </a:xfrm>
            <a:prstGeom prst="straightConnector1">
              <a:avLst/>
            </a:prstGeom>
            <a:noFill/>
            <a:ln w="12700">
              <a:solidFill>
                <a:srgbClr val="000000"/>
              </a:solidFill>
              <a:round/>
              <a:headEnd/>
              <a:tailEnd type="triangle" w="med" len="med"/>
            </a:ln>
          </p:spPr>
        </p:cxnSp>
        <p:cxnSp>
          <p:nvCxnSpPr>
            <p:cNvPr id="1043" name="AutoShape 19"/>
            <p:cNvCxnSpPr>
              <a:cxnSpLocks noChangeShapeType="1"/>
            </p:cNvCxnSpPr>
            <p:nvPr/>
          </p:nvCxnSpPr>
          <p:spPr bwMode="auto">
            <a:xfrm flipH="1">
              <a:off x="8528" y="6498"/>
              <a:ext cx="735" cy="0"/>
            </a:xfrm>
            <a:prstGeom prst="straightConnector1">
              <a:avLst/>
            </a:prstGeom>
            <a:noFill/>
            <a:ln w="12700">
              <a:solidFill>
                <a:srgbClr val="000000"/>
              </a:solidFill>
              <a:round/>
              <a:headEnd/>
              <a:tailEnd type="triangle" w="med" len="med"/>
            </a:ln>
          </p:spPr>
        </p:cxnSp>
        <p:cxnSp>
          <p:nvCxnSpPr>
            <p:cNvPr id="1044" name="AutoShape 20"/>
            <p:cNvCxnSpPr>
              <a:cxnSpLocks noChangeShapeType="1"/>
            </p:cNvCxnSpPr>
            <p:nvPr/>
          </p:nvCxnSpPr>
          <p:spPr bwMode="auto">
            <a:xfrm flipH="1">
              <a:off x="8495" y="7759"/>
              <a:ext cx="765" cy="0"/>
            </a:xfrm>
            <a:prstGeom prst="straightConnector1">
              <a:avLst/>
            </a:prstGeom>
            <a:noFill/>
            <a:ln w="12700">
              <a:solidFill>
                <a:srgbClr val="000000"/>
              </a:solidFill>
              <a:round/>
              <a:headEnd/>
              <a:tailEnd type="triangle" w="med" len="med"/>
            </a:ln>
          </p:spPr>
        </p:cxnSp>
        <p:cxnSp>
          <p:nvCxnSpPr>
            <p:cNvPr id="1045" name="AutoShape 21"/>
            <p:cNvCxnSpPr>
              <a:cxnSpLocks noChangeShapeType="1"/>
            </p:cNvCxnSpPr>
            <p:nvPr/>
          </p:nvCxnSpPr>
          <p:spPr bwMode="auto">
            <a:xfrm>
              <a:off x="2561" y="3268"/>
              <a:ext cx="5715" cy="0"/>
            </a:xfrm>
            <a:prstGeom prst="straightConnector1">
              <a:avLst/>
            </a:prstGeom>
            <a:noFill/>
            <a:ln w="9525">
              <a:solidFill>
                <a:srgbClr val="000000"/>
              </a:solidFill>
              <a:round/>
              <a:headEnd/>
              <a:tailEnd/>
            </a:ln>
          </p:spPr>
        </p:cxnSp>
        <p:sp>
          <p:nvSpPr>
            <p:cNvPr id="1046" name="Rectangle 22"/>
            <p:cNvSpPr>
              <a:spLocks noChangeArrowheads="1"/>
            </p:cNvSpPr>
            <p:nvPr/>
          </p:nvSpPr>
          <p:spPr bwMode="auto">
            <a:xfrm>
              <a:off x="2694" y="8573"/>
              <a:ext cx="2011" cy="952"/>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Data Disseminator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7" name="Rectangle 23"/>
            <p:cNvSpPr>
              <a:spLocks noChangeArrowheads="1"/>
            </p:cNvSpPr>
            <p:nvPr/>
          </p:nvSpPr>
          <p:spPr bwMode="auto">
            <a:xfrm>
              <a:off x="2673" y="9959"/>
              <a:ext cx="2011" cy="710"/>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Data Co-Owner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48" name="AutoShape 24"/>
            <p:cNvCxnSpPr>
              <a:cxnSpLocks noChangeShapeType="1"/>
            </p:cNvCxnSpPr>
            <p:nvPr/>
          </p:nvCxnSpPr>
          <p:spPr bwMode="auto">
            <a:xfrm>
              <a:off x="1992" y="10325"/>
              <a:ext cx="677" cy="0"/>
            </a:xfrm>
            <a:prstGeom prst="straightConnector1">
              <a:avLst/>
            </a:prstGeom>
            <a:noFill/>
            <a:ln w="12700">
              <a:solidFill>
                <a:srgbClr val="000000"/>
              </a:solidFill>
              <a:round/>
              <a:headEnd/>
              <a:tailEnd type="triangle" w="med" len="med"/>
            </a:ln>
          </p:spPr>
        </p:cxnSp>
        <p:cxnSp>
          <p:nvCxnSpPr>
            <p:cNvPr id="1049" name="AutoShape 25"/>
            <p:cNvCxnSpPr>
              <a:cxnSpLocks noChangeShapeType="1"/>
            </p:cNvCxnSpPr>
            <p:nvPr/>
          </p:nvCxnSpPr>
          <p:spPr bwMode="auto">
            <a:xfrm>
              <a:off x="2013" y="9075"/>
              <a:ext cx="677" cy="0"/>
            </a:xfrm>
            <a:prstGeom prst="straightConnector1">
              <a:avLst/>
            </a:prstGeom>
            <a:noFill/>
            <a:ln w="12700">
              <a:solidFill>
                <a:srgbClr val="000000"/>
              </a:solidFill>
              <a:round/>
              <a:headEnd/>
              <a:tailEnd type="triangle" w="med" len="med"/>
            </a:ln>
          </p:spPr>
        </p:cxnSp>
        <p:sp>
          <p:nvSpPr>
            <p:cNvPr id="1050" name="Rectangle 26"/>
            <p:cNvSpPr>
              <a:spLocks noChangeArrowheads="1"/>
            </p:cNvSpPr>
            <p:nvPr/>
          </p:nvSpPr>
          <p:spPr bwMode="auto">
            <a:xfrm>
              <a:off x="2669" y="11088"/>
              <a:ext cx="2011" cy="524"/>
            </a:xfrm>
            <a:prstGeom prst="rect">
              <a:avLst/>
            </a:prstGeom>
            <a:gradFill rotWithShape="0">
              <a:gsLst>
                <a:gs pos="0">
                  <a:srgbClr val="FFFFFF"/>
                </a:gs>
                <a:gs pos="100000">
                  <a:srgbClr val="B6DDE8"/>
                </a:gs>
              </a:gsLst>
              <a:lin ang="5400000" scaled="1"/>
            </a:gradFill>
            <a:ln w="12700">
              <a:solidFill>
                <a:srgbClr val="92CDDC"/>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Data User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1" name="Rectangle 27"/>
            <p:cNvSpPr>
              <a:spLocks noChangeArrowheads="1"/>
            </p:cNvSpPr>
            <p:nvPr/>
          </p:nvSpPr>
          <p:spPr bwMode="auto">
            <a:xfrm>
              <a:off x="7764" y="12439"/>
              <a:ext cx="2011" cy="741"/>
            </a:xfrm>
            <a:prstGeom prst="rect">
              <a:avLst/>
            </a:prstGeom>
            <a:gradFill rotWithShape="0">
              <a:gsLst>
                <a:gs pos="0">
                  <a:srgbClr val="FFFFFF"/>
                </a:gs>
                <a:gs pos="100000">
                  <a:srgbClr val="D6E3BC"/>
                </a:gs>
              </a:gsLst>
              <a:lin ang="5400000" scaled="1"/>
            </a:gradFill>
            <a:ln w="12700">
              <a:solidFill>
                <a:srgbClr val="C2D69B"/>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Chooses a random key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2" name="Rectangle 28"/>
            <p:cNvSpPr>
              <a:spLocks noChangeArrowheads="1"/>
            </p:cNvSpPr>
            <p:nvPr/>
          </p:nvSpPr>
          <p:spPr bwMode="auto">
            <a:xfrm>
              <a:off x="7737" y="8704"/>
              <a:ext cx="1934" cy="478"/>
            </a:xfrm>
            <a:prstGeom prst="rect">
              <a:avLst/>
            </a:prstGeom>
            <a:gradFill rotWithShape="0">
              <a:gsLst>
                <a:gs pos="0">
                  <a:srgbClr val="FFFFFF"/>
                </a:gs>
                <a:gs pos="100000">
                  <a:srgbClr val="D6E3BC"/>
                </a:gs>
              </a:gsLst>
              <a:lin ang="5400000" scaled="1"/>
            </a:gradFill>
            <a:ln w="12700">
              <a:solidFill>
                <a:srgbClr val="C2D69B"/>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Encrypts data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3" name="Rectangle 29"/>
            <p:cNvSpPr>
              <a:spLocks noChangeArrowheads="1"/>
            </p:cNvSpPr>
            <p:nvPr/>
          </p:nvSpPr>
          <p:spPr bwMode="auto">
            <a:xfrm>
              <a:off x="7764" y="9625"/>
              <a:ext cx="1934" cy="866"/>
            </a:xfrm>
            <a:prstGeom prst="rect">
              <a:avLst/>
            </a:prstGeom>
            <a:gradFill rotWithShape="0">
              <a:gsLst>
                <a:gs pos="0">
                  <a:srgbClr val="FFFFFF"/>
                </a:gs>
                <a:gs pos="100000">
                  <a:srgbClr val="D6E3BC"/>
                </a:gs>
              </a:gsLst>
              <a:lin ang="5400000" scaled="1"/>
            </a:gradFill>
            <a:ln w="12700">
              <a:solidFill>
                <a:srgbClr val="C2D69B"/>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Customize fine-grained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4" name="Rectangle 30"/>
            <p:cNvSpPr>
              <a:spLocks noChangeArrowheads="1"/>
            </p:cNvSpPr>
            <p:nvPr/>
          </p:nvSpPr>
          <p:spPr bwMode="auto">
            <a:xfrm>
              <a:off x="7737" y="10961"/>
              <a:ext cx="1934" cy="1040"/>
            </a:xfrm>
            <a:prstGeom prst="rect">
              <a:avLst/>
            </a:prstGeom>
            <a:gradFill rotWithShape="0">
              <a:gsLst>
                <a:gs pos="0">
                  <a:srgbClr val="FFFFFF"/>
                </a:gs>
                <a:gs pos="100000">
                  <a:srgbClr val="D6E3BC"/>
                </a:gs>
              </a:gsLst>
              <a:lin ang="5400000" scaled="1"/>
            </a:gradFill>
            <a:ln w="12700">
              <a:solidFill>
                <a:srgbClr val="C2D69B"/>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ea typeface="Arial" pitchFamily="34" charset="0"/>
                  <a:cs typeface="Arial" pitchFamily="34" charset="0"/>
                </a:rPr>
                <a:t>Tree-based dissemination conditions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55" name="AutoShape 31"/>
            <p:cNvCxnSpPr>
              <a:cxnSpLocks noChangeShapeType="1"/>
            </p:cNvCxnSpPr>
            <p:nvPr/>
          </p:nvCxnSpPr>
          <p:spPr bwMode="auto">
            <a:xfrm>
              <a:off x="2017" y="11348"/>
              <a:ext cx="677" cy="0"/>
            </a:xfrm>
            <a:prstGeom prst="straightConnector1">
              <a:avLst/>
            </a:prstGeom>
            <a:noFill/>
            <a:ln w="12700">
              <a:solidFill>
                <a:srgbClr val="000000"/>
              </a:solidFill>
              <a:round/>
              <a:headEnd/>
              <a:tailEnd type="triangle" w="med" len="med"/>
            </a:ln>
          </p:spPr>
        </p:cxnSp>
        <p:cxnSp>
          <p:nvCxnSpPr>
            <p:cNvPr id="1056" name="AutoShape 32"/>
            <p:cNvCxnSpPr>
              <a:cxnSpLocks noChangeShapeType="1"/>
            </p:cNvCxnSpPr>
            <p:nvPr/>
          </p:nvCxnSpPr>
          <p:spPr bwMode="auto">
            <a:xfrm>
              <a:off x="1992" y="4608"/>
              <a:ext cx="0" cy="6740"/>
            </a:xfrm>
            <a:prstGeom prst="straightConnector1">
              <a:avLst/>
            </a:prstGeom>
            <a:noFill/>
            <a:ln w="9525">
              <a:solidFill>
                <a:srgbClr val="000000"/>
              </a:solidFill>
              <a:round/>
              <a:headEnd/>
              <a:tailEnd/>
            </a:ln>
          </p:spPr>
        </p:cxnSp>
        <p:cxnSp>
          <p:nvCxnSpPr>
            <p:cNvPr id="1057" name="AutoShape 33"/>
            <p:cNvCxnSpPr>
              <a:cxnSpLocks noChangeShapeType="1"/>
            </p:cNvCxnSpPr>
            <p:nvPr/>
          </p:nvCxnSpPr>
          <p:spPr bwMode="auto">
            <a:xfrm>
              <a:off x="9263" y="4330"/>
              <a:ext cx="0" cy="3429"/>
            </a:xfrm>
            <a:prstGeom prst="straightConnector1">
              <a:avLst/>
            </a:prstGeom>
            <a:noFill/>
            <a:ln w="9525">
              <a:solidFill>
                <a:srgbClr val="000000"/>
              </a:solidFill>
              <a:round/>
              <a:headEnd/>
              <a:tailEnd/>
            </a:ln>
          </p:spPr>
        </p:cxnSp>
        <p:cxnSp>
          <p:nvCxnSpPr>
            <p:cNvPr id="1058" name="AutoShape 34"/>
            <p:cNvCxnSpPr>
              <a:cxnSpLocks noChangeShapeType="1"/>
            </p:cNvCxnSpPr>
            <p:nvPr/>
          </p:nvCxnSpPr>
          <p:spPr bwMode="auto">
            <a:xfrm>
              <a:off x="6985" y="8056"/>
              <a:ext cx="0" cy="4732"/>
            </a:xfrm>
            <a:prstGeom prst="straightConnector1">
              <a:avLst/>
            </a:prstGeom>
            <a:noFill/>
            <a:ln w="9525">
              <a:solidFill>
                <a:srgbClr val="000000"/>
              </a:solidFill>
              <a:round/>
              <a:headEnd/>
              <a:tailEnd/>
            </a:ln>
          </p:spPr>
        </p:cxnSp>
        <p:cxnSp>
          <p:nvCxnSpPr>
            <p:cNvPr id="1059" name="AutoShape 35"/>
            <p:cNvCxnSpPr>
              <a:cxnSpLocks noChangeShapeType="1"/>
            </p:cNvCxnSpPr>
            <p:nvPr/>
          </p:nvCxnSpPr>
          <p:spPr bwMode="auto">
            <a:xfrm>
              <a:off x="6985" y="8941"/>
              <a:ext cx="752" cy="0"/>
            </a:xfrm>
            <a:prstGeom prst="straightConnector1">
              <a:avLst/>
            </a:prstGeom>
            <a:noFill/>
            <a:ln w="9525">
              <a:solidFill>
                <a:srgbClr val="000000"/>
              </a:solidFill>
              <a:round/>
              <a:headEnd/>
              <a:tailEnd type="triangle" w="med" len="med"/>
            </a:ln>
          </p:spPr>
        </p:cxnSp>
        <p:cxnSp>
          <p:nvCxnSpPr>
            <p:cNvPr id="1060" name="AutoShape 36"/>
            <p:cNvCxnSpPr>
              <a:cxnSpLocks noChangeShapeType="1"/>
            </p:cNvCxnSpPr>
            <p:nvPr/>
          </p:nvCxnSpPr>
          <p:spPr bwMode="auto">
            <a:xfrm>
              <a:off x="6985" y="10101"/>
              <a:ext cx="752" cy="0"/>
            </a:xfrm>
            <a:prstGeom prst="straightConnector1">
              <a:avLst/>
            </a:prstGeom>
            <a:noFill/>
            <a:ln w="9525">
              <a:solidFill>
                <a:srgbClr val="000000"/>
              </a:solidFill>
              <a:round/>
              <a:headEnd/>
              <a:tailEnd type="triangle" w="med" len="med"/>
            </a:ln>
          </p:spPr>
        </p:cxnSp>
        <p:cxnSp>
          <p:nvCxnSpPr>
            <p:cNvPr id="1061" name="AutoShape 37"/>
            <p:cNvCxnSpPr>
              <a:cxnSpLocks noChangeShapeType="1"/>
            </p:cNvCxnSpPr>
            <p:nvPr/>
          </p:nvCxnSpPr>
          <p:spPr bwMode="auto">
            <a:xfrm>
              <a:off x="6985" y="11348"/>
              <a:ext cx="752" cy="0"/>
            </a:xfrm>
            <a:prstGeom prst="straightConnector1">
              <a:avLst/>
            </a:prstGeom>
            <a:noFill/>
            <a:ln w="9525">
              <a:solidFill>
                <a:srgbClr val="000000"/>
              </a:solidFill>
              <a:round/>
              <a:headEnd/>
              <a:tailEnd type="triangle" w="med" len="med"/>
            </a:ln>
          </p:spPr>
        </p:cxnSp>
        <p:cxnSp>
          <p:nvCxnSpPr>
            <p:cNvPr id="1062" name="AutoShape 38"/>
            <p:cNvCxnSpPr>
              <a:cxnSpLocks noChangeShapeType="1"/>
            </p:cNvCxnSpPr>
            <p:nvPr/>
          </p:nvCxnSpPr>
          <p:spPr bwMode="auto">
            <a:xfrm>
              <a:off x="6985" y="12788"/>
              <a:ext cx="752" cy="0"/>
            </a:xfrm>
            <a:prstGeom prst="straightConnector1">
              <a:avLst/>
            </a:prstGeom>
            <a:noFill/>
            <a:ln w="9525">
              <a:solidFill>
                <a:srgbClr val="000000"/>
              </a:solidFill>
              <a:round/>
              <a:headEnd/>
              <a:tailEnd type="triangle"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228600"/>
            <a:ext cx="1890261" cy="400110"/>
          </a:xfrm>
          <a:prstGeom prst="rect">
            <a:avLst/>
          </a:prstGeom>
        </p:spPr>
        <p:txBody>
          <a:bodyPr wrap="none">
            <a:spAutoFit/>
          </a:bodyPr>
          <a:lstStyle/>
          <a:p>
            <a:r>
              <a:rPr lang="en-US" sz="2000" b="1" dirty="0" smtClean="0">
                <a:latin typeface="Times New Roman"/>
                <a:ea typeface="Calibri"/>
              </a:rPr>
              <a:t>ER DIAGRAM</a:t>
            </a:r>
            <a:endParaRPr lang="en-US" sz="2000" dirty="0"/>
          </a:p>
        </p:txBody>
      </p:sp>
      <p:grpSp>
        <p:nvGrpSpPr>
          <p:cNvPr id="5122" name="Group 2"/>
          <p:cNvGrpSpPr>
            <a:grpSpLocks/>
          </p:cNvGrpSpPr>
          <p:nvPr/>
        </p:nvGrpSpPr>
        <p:grpSpPr bwMode="auto">
          <a:xfrm>
            <a:off x="990600" y="914401"/>
            <a:ext cx="7696200" cy="5486399"/>
            <a:chOff x="619" y="3657"/>
            <a:chExt cx="10026" cy="8901"/>
          </a:xfrm>
        </p:grpSpPr>
        <p:sp>
          <p:nvSpPr>
            <p:cNvPr id="5123" name="Oval 3"/>
            <p:cNvSpPr>
              <a:spLocks noChangeArrowheads="1"/>
            </p:cNvSpPr>
            <p:nvPr/>
          </p:nvSpPr>
          <p:spPr bwMode="auto">
            <a:xfrm>
              <a:off x="1406" y="3657"/>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Gender</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24" name="Rectangle 4"/>
            <p:cNvSpPr>
              <a:spLocks noChangeArrowheads="1"/>
            </p:cNvSpPr>
            <p:nvPr/>
          </p:nvSpPr>
          <p:spPr bwMode="auto">
            <a:xfrm>
              <a:off x="2374" y="5064"/>
              <a:ext cx="1322" cy="49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Registration</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25" name="AutoShape 5"/>
            <p:cNvCxnSpPr>
              <a:cxnSpLocks noChangeShapeType="1"/>
            </p:cNvCxnSpPr>
            <p:nvPr/>
          </p:nvCxnSpPr>
          <p:spPr bwMode="auto">
            <a:xfrm>
              <a:off x="3708" y="5303"/>
              <a:ext cx="1012" cy="0"/>
            </a:xfrm>
            <a:prstGeom prst="straightConnector1">
              <a:avLst/>
            </a:prstGeom>
            <a:noFill/>
            <a:ln w="9525">
              <a:solidFill>
                <a:srgbClr val="000000"/>
              </a:solidFill>
              <a:round/>
              <a:headEnd/>
              <a:tailEnd/>
            </a:ln>
          </p:spPr>
        </p:cxnSp>
        <p:sp>
          <p:nvSpPr>
            <p:cNvPr id="5126" name="AutoShape 6"/>
            <p:cNvSpPr>
              <a:spLocks noChangeArrowheads="1"/>
            </p:cNvSpPr>
            <p:nvPr/>
          </p:nvSpPr>
          <p:spPr bwMode="auto">
            <a:xfrm>
              <a:off x="2229" y="6238"/>
              <a:ext cx="1536" cy="100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Uploads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27" name="Rectangle 7"/>
            <p:cNvSpPr>
              <a:spLocks noChangeArrowheads="1"/>
            </p:cNvSpPr>
            <p:nvPr/>
          </p:nvSpPr>
          <p:spPr bwMode="auto">
            <a:xfrm>
              <a:off x="2355" y="8423"/>
              <a:ext cx="1322" cy="49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Upload File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28" name="AutoShape 8"/>
            <p:cNvCxnSpPr>
              <a:cxnSpLocks noChangeShapeType="1"/>
            </p:cNvCxnSpPr>
            <p:nvPr/>
          </p:nvCxnSpPr>
          <p:spPr bwMode="auto">
            <a:xfrm>
              <a:off x="2997" y="7243"/>
              <a:ext cx="14" cy="1180"/>
            </a:xfrm>
            <a:prstGeom prst="straightConnector1">
              <a:avLst/>
            </a:prstGeom>
            <a:noFill/>
            <a:ln w="9525">
              <a:solidFill>
                <a:srgbClr val="000000"/>
              </a:solidFill>
              <a:round/>
              <a:headEnd/>
              <a:tailEnd/>
            </a:ln>
          </p:spPr>
        </p:cxnSp>
        <p:cxnSp>
          <p:nvCxnSpPr>
            <p:cNvPr id="5129" name="AutoShape 9"/>
            <p:cNvCxnSpPr>
              <a:cxnSpLocks noChangeShapeType="1"/>
            </p:cNvCxnSpPr>
            <p:nvPr/>
          </p:nvCxnSpPr>
          <p:spPr bwMode="auto">
            <a:xfrm>
              <a:off x="2997" y="5553"/>
              <a:ext cx="0" cy="685"/>
            </a:xfrm>
            <a:prstGeom prst="straightConnector1">
              <a:avLst/>
            </a:prstGeom>
            <a:noFill/>
            <a:ln w="9525">
              <a:solidFill>
                <a:srgbClr val="000000"/>
              </a:solidFill>
              <a:round/>
              <a:headEnd/>
              <a:tailEnd/>
            </a:ln>
          </p:spPr>
        </p:cxnSp>
        <p:sp>
          <p:nvSpPr>
            <p:cNvPr id="5130" name="AutoShape 10"/>
            <p:cNvSpPr>
              <a:spLocks noChangeArrowheads="1"/>
            </p:cNvSpPr>
            <p:nvPr/>
          </p:nvSpPr>
          <p:spPr bwMode="auto">
            <a:xfrm>
              <a:off x="2349" y="9729"/>
              <a:ext cx="1321" cy="100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Allots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31" name="Rectangle 11"/>
            <p:cNvSpPr>
              <a:spLocks noChangeArrowheads="1"/>
            </p:cNvSpPr>
            <p:nvPr/>
          </p:nvSpPr>
          <p:spPr bwMode="auto">
            <a:xfrm>
              <a:off x="2363" y="11914"/>
              <a:ext cx="1322" cy="56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Co-Owner Files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32" name="AutoShape 12"/>
            <p:cNvCxnSpPr>
              <a:cxnSpLocks noChangeShapeType="1"/>
            </p:cNvCxnSpPr>
            <p:nvPr/>
          </p:nvCxnSpPr>
          <p:spPr bwMode="auto">
            <a:xfrm>
              <a:off x="3017" y="10734"/>
              <a:ext cx="14" cy="1180"/>
            </a:xfrm>
            <a:prstGeom prst="straightConnector1">
              <a:avLst/>
            </a:prstGeom>
            <a:noFill/>
            <a:ln w="9525">
              <a:solidFill>
                <a:srgbClr val="000000"/>
              </a:solidFill>
              <a:round/>
              <a:headEnd/>
              <a:tailEnd/>
            </a:ln>
          </p:spPr>
        </p:cxnSp>
        <p:cxnSp>
          <p:nvCxnSpPr>
            <p:cNvPr id="5133" name="AutoShape 13"/>
            <p:cNvCxnSpPr>
              <a:cxnSpLocks noChangeShapeType="1"/>
            </p:cNvCxnSpPr>
            <p:nvPr/>
          </p:nvCxnSpPr>
          <p:spPr bwMode="auto">
            <a:xfrm flipV="1">
              <a:off x="3017" y="11515"/>
              <a:ext cx="748" cy="399"/>
            </a:xfrm>
            <a:prstGeom prst="straightConnector1">
              <a:avLst/>
            </a:prstGeom>
            <a:noFill/>
            <a:ln w="9525">
              <a:solidFill>
                <a:srgbClr val="000000"/>
              </a:solidFill>
              <a:round/>
              <a:headEnd/>
              <a:tailEnd/>
            </a:ln>
          </p:spPr>
        </p:cxnSp>
        <p:cxnSp>
          <p:nvCxnSpPr>
            <p:cNvPr id="5134" name="AutoShape 14"/>
            <p:cNvCxnSpPr>
              <a:cxnSpLocks noChangeShapeType="1"/>
            </p:cNvCxnSpPr>
            <p:nvPr/>
          </p:nvCxnSpPr>
          <p:spPr bwMode="auto">
            <a:xfrm>
              <a:off x="2337" y="11515"/>
              <a:ext cx="680" cy="399"/>
            </a:xfrm>
            <a:prstGeom prst="straightConnector1">
              <a:avLst/>
            </a:prstGeom>
            <a:noFill/>
            <a:ln w="9525">
              <a:solidFill>
                <a:srgbClr val="000000"/>
              </a:solidFill>
              <a:round/>
              <a:headEnd/>
              <a:tailEnd/>
            </a:ln>
          </p:spPr>
        </p:cxnSp>
        <p:cxnSp>
          <p:nvCxnSpPr>
            <p:cNvPr id="5135" name="AutoShape 15"/>
            <p:cNvCxnSpPr>
              <a:cxnSpLocks noChangeShapeType="1"/>
            </p:cNvCxnSpPr>
            <p:nvPr/>
          </p:nvCxnSpPr>
          <p:spPr bwMode="auto">
            <a:xfrm flipH="1">
              <a:off x="3018" y="8916"/>
              <a:ext cx="13" cy="813"/>
            </a:xfrm>
            <a:prstGeom prst="straightConnector1">
              <a:avLst/>
            </a:prstGeom>
            <a:noFill/>
            <a:ln w="9525">
              <a:solidFill>
                <a:srgbClr val="000000"/>
              </a:solidFill>
              <a:round/>
              <a:headEnd/>
              <a:tailEnd/>
            </a:ln>
          </p:spPr>
        </p:cxnSp>
        <p:sp>
          <p:nvSpPr>
            <p:cNvPr id="5136" name="Oval 16"/>
            <p:cNvSpPr>
              <a:spLocks noChangeArrowheads="1"/>
            </p:cNvSpPr>
            <p:nvPr/>
          </p:nvSpPr>
          <p:spPr bwMode="auto">
            <a:xfrm>
              <a:off x="3662" y="3762"/>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Mail 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37" name="Oval 17"/>
            <p:cNvSpPr>
              <a:spLocks noChangeArrowheads="1"/>
            </p:cNvSpPr>
            <p:nvPr/>
          </p:nvSpPr>
          <p:spPr bwMode="auto">
            <a:xfrm>
              <a:off x="2536" y="3663"/>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Age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38" name="AutoShape 18"/>
            <p:cNvCxnSpPr>
              <a:cxnSpLocks noChangeShapeType="1"/>
            </p:cNvCxnSpPr>
            <p:nvPr/>
          </p:nvCxnSpPr>
          <p:spPr bwMode="auto">
            <a:xfrm flipH="1" flipV="1">
              <a:off x="2002" y="4136"/>
              <a:ext cx="995" cy="911"/>
            </a:xfrm>
            <a:prstGeom prst="straightConnector1">
              <a:avLst/>
            </a:prstGeom>
            <a:noFill/>
            <a:ln w="9525">
              <a:solidFill>
                <a:srgbClr val="000000"/>
              </a:solidFill>
              <a:round/>
              <a:headEnd/>
              <a:tailEnd/>
            </a:ln>
          </p:spPr>
        </p:cxnSp>
        <p:cxnSp>
          <p:nvCxnSpPr>
            <p:cNvPr id="5139" name="AutoShape 19"/>
            <p:cNvCxnSpPr>
              <a:cxnSpLocks noChangeShapeType="1"/>
            </p:cNvCxnSpPr>
            <p:nvPr/>
          </p:nvCxnSpPr>
          <p:spPr bwMode="auto">
            <a:xfrm flipV="1">
              <a:off x="3031" y="4142"/>
              <a:ext cx="0" cy="922"/>
            </a:xfrm>
            <a:prstGeom prst="straightConnector1">
              <a:avLst/>
            </a:prstGeom>
            <a:noFill/>
            <a:ln w="9525">
              <a:solidFill>
                <a:srgbClr val="000000"/>
              </a:solidFill>
              <a:round/>
              <a:headEnd/>
              <a:tailEnd/>
            </a:ln>
          </p:spPr>
        </p:cxnSp>
        <p:cxnSp>
          <p:nvCxnSpPr>
            <p:cNvPr id="5140" name="AutoShape 20"/>
            <p:cNvCxnSpPr>
              <a:cxnSpLocks noChangeShapeType="1"/>
            </p:cNvCxnSpPr>
            <p:nvPr/>
          </p:nvCxnSpPr>
          <p:spPr bwMode="auto">
            <a:xfrm flipH="1">
              <a:off x="2997" y="4224"/>
              <a:ext cx="1060" cy="840"/>
            </a:xfrm>
            <a:prstGeom prst="straightConnector1">
              <a:avLst/>
            </a:prstGeom>
            <a:noFill/>
            <a:ln w="9525">
              <a:solidFill>
                <a:srgbClr val="000000"/>
              </a:solidFill>
              <a:round/>
              <a:headEnd/>
              <a:tailEnd/>
            </a:ln>
          </p:spPr>
        </p:cxnSp>
        <p:sp>
          <p:nvSpPr>
            <p:cNvPr id="5141" name="AutoShape 21"/>
            <p:cNvSpPr>
              <a:spLocks noChangeArrowheads="1"/>
            </p:cNvSpPr>
            <p:nvPr/>
          </p:nvSpPr>
          <p:spPr bwMode="auto">
            <a:xfrm>
              <a:off x="4720" y="4922"/>
              <a:ext cx="1358" cy="76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Verifies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42" name="Rectangle 22"/>
            <p:cNvSpPr>
              <a:spLocks noChangeArrowheads="1"/>
            </p:cNvSpPr>
            <p:nvPr/>
          </p:nvSpPr>
          <p:spPr bwMode="auto">
            <a:xfrm>
              <a:off x="7067" y="4982"/>
              <a:ext cx="1321" cy="65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User Attributes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43" name="Rectangle 23"/>
            <p:cNvSpPr>
              <a:spLocks noChangeArrowheads="1"/>
            </p:cNvSpPr>
            <p:nvPr/>
          </p:nvSpPr>
          <p:spPr bwMode="auto">
            <a:xfrm>
              <a:off x="7083" y="8517"/>
              <a:ext cx="1322" cy="49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File Accessor</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44" name="Oval 24"/>
            <p:cNvSpPr>
              <a:spLocks noChangeArrowheads="1"/>
            </p:cNvSpPr>
            <p:nvPr/>
          </p:nvSpPr>
          <p:spPr bwMode="auto">
            <a:xfrm>
              <a:off x="6677" y="7502"/>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Fname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45" name="AutoShape 25"/>
            <p:cNvCxnSpPr>
              <a:cxnSpLocks noChangeShapeType="1"/>
            </p:cNvCxnSpPr>
            <p:nvPr/>
          </p:nvCxnSpPr>
          <p:spPr bwMode="auto">
            <a:xfrm flipV="1">
              <a:off x="7751" y="7305"/>
              <a:ext cx="0" cy="1212"/>
            </a:xfrm>
            <a:prstGeom prst="straightConnector1">
              <a:avLst/>
            </a:prstGeom>
            <a:noFill/>
            <a:ln w="9525">
              <a:solidFill>
                <a:srgbClr val="000000"/>
              </a:solidFill>
              <a:round/>
              <a:headEnd/>
              <a:tailEnd/>
            </a:ln>
          </p:spPr>
        </p:cxnSp>
        <p:sp>
          <p:nvSpPr>
            <p:cNvPr id="5146" name="AutoShape 26"/>
            <p:cNvSpPr>
              <a:spLocks noChangeArrowheads="1"/>
            </p:cNvSpPr>
            <p:nvPr/>
          </p:nvSpPr>
          <p:spPr bwMode="auto">
            <a:xfrm>
              <a:off x="7076" y="6300"/>
              <a:ext cx="1321" cy="100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Allows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47" name="AutoShape 27"/>
            <p:cNvCxnSpPr>
              <a:cxnSpLocks noChangeShapeType="1"/>
            </p:cNvCxnSpPr>
            <p:nvPr/>
          </p:nvCxnSpPr>
          <p:spPr bwMode="auto">
            <a:xfrm flipV="1">
              <a:off x="7725" y="5639"/>
              <a:ext cx="0" cy="661"/>
            </a:xfrm>
            <a:prstGeom prst="straightConnector1">
              <a:avLst/>
            </a:prstGeom>
            <a:noFill/>
            <a:ln w="9525">
              <a:solidFill>
                <a:srgbClr val="000000"/>
              </a:solidFill>
              <a:round/>
              <a:headEnd/>
              <a:tailEnd/>
            </a:ln>
          </p:spPr>
        </p:cxnSp>
        <p:cxnSp>
          <p:nvCxnSpPr>
            <p:cNvPr id="5148" name="AutoShape 28"/>
            <p:cNvCxnSpPr>
              <a:cxnSpLocks noChangeShapeType="1"/>
            </p:cNvCxnSpPr>
            <p:nvPr/>
          </p:nvCxnSpPr>
          <p:spPr bwMode="auto">
            <a:xfrm flipV="1">
              <a:off x="7771" y="10685"/>
              <a:ext cx="0" cy="1212"/>
            </a:xfrm>
            <a:prstGeom prst="straightConnector1">
              <a:avLst/>
            </a:prstGeom>
            <a:noFill/>
            <a:ln w="9525">
              <a:solidFill>
                <a:srgbClr val="000000"/>
              </a:solidFill>
              <a:round/>
              <a:headEnd/>
              <a:tailEnd/>
            </a:ln>
          </p:spPr>
        </p:cxnSp>
        <p:sp>
          <p:nvSpPr>
            <p:cNvPr id="5149" name="AutoShape 29"/>
            <p:cNvSpPr>
              <a:spLocks noChangeArrowheads="1"/>
            </p:cNvSpPr>
            <p:nvPr/>
          </p:nvSpPr>
          <p:spPr bwMode="auto">
            <a:xfrm>
              <a:off x="7096" y="9680"/>
              <a:ext cx="1321" cy="100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Send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50" name="AutoShape 30"/>
            <p:cNvCxnSpPr>
              <a:cxnSpLocks noChangeShapeType="1"/>
            </p:cNvCxnSpPr>
            <p:nvPr/>
          </p:nvCxnSpPr>
          <p:spPr bwMode="auto">
            <a:xfrm flipV="1">
              <a:off x="7745" y="9019"/>
              <a:ext cx="0" cy="661"/>
            </a:xfrm>
            <a:prstGeom prst="straightConnector1">
              <a:avLst/>
            </a:prstGeom>
            <a:noFill/>
            <a:ln w="9525">
              <a:solidFill>
                <a:srgbClr val="000000"/>
              </a:solidFill>
              <a:round/>
              <a:headEnd/>
              <a:tailEnd/>
            </a:ln>
          </p:spPr>
        </p:cxnSp>
        <p:sp>
          <p:nvSpPr>
            <p:cNvPr id="5151" name="Oval 31"/>
            <p:cNvSpPr>
              <a:spLocks noChangeArrowheads="1"/>
            </p:cNvSpPr>
            <p:nvPr/>
          </p:nvSpPr>
          <p:spPr bwMode="auto">
            <a:xfrm>
              <a:off x="6111" y="4100"/>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User 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52" name="Oval 32"/>
            <p:cNvSpPr>
              <a:spLocks noChangeArrowheads="1"/>
            </p:cNvSpPr>
            <p:nvPr/>
          </p:nvSpPr>
          <p:spPr bwMode="auto">
            <a:xfrm>
              <a:off x="7248" y="4032"/>
              <a:ext cx="1099"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Domain</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53" name="Oval 33"/>
            <p:cNvSpPr>
              <a:spLocks noChangeArrowheads="1"/>
            </p:cNvSpPr>
            <p:nvPr/>
          </p:nvSpPr>
          <p:spPr bwMode="auto">
            <a:xfrm>
              <a:off x="8454" y="4074"/>
              <a:ext cx="138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Technology</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54" name="AutoShape 34"/>
            <p:cNvCxnSpPr>
              <a:cxnSpLocks noChangeShapeType="1"/>
            </p:cNvCxnSpPr>
            <p:nvPr/>
          </p:nvCxnSpPr>
          <p:spPr bwMode="auto">
            <a:xfrm>
              <a:off x="6076" y="5316"/>
              <a:ext cx="1012" cy="0"/>
            </a:xfrm>
            <a:prstGeom prst="straightConnector1">
              <a:avLst/>
            </a:prstGeom>
            <a:noFill/>
            <a:ln w="9525">
              <a:solidFill>
                <a:srgbClr val="000000"/>
              </a:solidFill>
              <a:round/>
              <a:headEnd/>
              <a:tailEnd/>
            </a:ln>
          </p:spPr>
        </p:cxnSp>
        <p:cxnSp>
          <p:nvCxnSpPr>
            <p:cNvPr id="5155" name="AutoShape 35"/>
            <p:cNvCxnSpPr>
              <a:cxnSpLocks noChangeShapeType="1"/>
            </p:cNvCxnSpPr>
            <p:nvPr/>
          </p:nvCxnSpPr>
          <p:spPr bwMode="auto">
            <a:xfrm flipV="1">
              <a:off x="7733" y="4511"/>
              <a:ext cx="4" cy="464"/>
            </a:xfrm>
            <a:prstGeom prst="straightConnector1">
              <a:avLst/>
            </a:prstGeom>
            <a:noFill/>
            <a:ln w="9525">
              <a:solidFill>
                <a:srgbClr val="000000"/>
              </a:solidFill>
              <a:round/>
              <a:headEnd/>
              <a:tailEnd/>
            </a:ln>
          </p:spPr>
        </p:cxnSp>
        <p:cxnSp>
          <p:nvCxnSpPr>
            <p:cNvPr id="5156" name="AutoShape 36"/>
            <p:cNvCxnSpPr>
              <a:cxnSpLocks noChangeShapeType="1"/>
            </p:cNvCxnSpPr>
            <p:nvPr/>
          </p:nvCxnSpPr>
          <p:spPr bwMode="auto">
            <a:xfrm flipH="1" flipV="1">
              <a:off x="6677" y="4585"/>
              <a:ext cx="1060" cy="403"/>
            </a:xfrm>
            <a:prstGeom prst="straightConnector1">
              <a:avLst/>
            </a:prstGeom>
            <a:noFill/>
            <a:ln w="9525">
              <a:solidFill>
                <a:srgbClr val="000000"/>
              </a:solidFill>
              <a:round/>
              <a:headEnd/>
              <a:tailEnd/>
            </a:ln>
          </p:spPr>
        </p:cxnSp>
        <p:cxnSp>
          <p:nvCxnSpPr>
            <p:cNvPr id="5157" name="AutoShape 37"/>
            <p:cNvCxnSpPr>
              <a:cxnSpLocks noChangeShapeType="1"/>
            </p:cNvCxnSpPr>
            <p:nvPr/>
          </p:nvCxnSpPr>
          <p:spPr bwMode="auto">
            <a:xfrm flipH="1">
              <a:off x="7733" y="4553"/>
              <a:ext cx="1200" cy="428"/>
            </a:xfrm>
            <a:prstGeom prst="straightConnector1">
              <a:avLst/>
            </a:prstGeom>
            <a:noFill/>
            <a:ln w="9525">
              <a:solidFill>
                <a:srgbClr val="000000"/>
              </a:solidFill>
              <a:round/>
              <a:headEnd/>
              <a:tailEnd/>
            </a:ln>
          </p:spPr>
        </p:cxnSp>
        <p:sp>
          <p:nvSpPr>
            <p:cNvPr id="5158" name="Oval 38"/>
            <p:cNvSpPr>
              <a:spLocks noChangeArrowheads="1"/>
            </p:cNvSpPr>
            <p:nvPr/>
          </p:nvSpPr>
          <p:spPr bwMode="auto">
            <a:xfrm>
              <a:off x="1942" y="7476"/>
              <a:ext cx="955" cy="4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59" name="AutoShape 39"/>
            <p:cNvCxnSpPr>
              <a:cxnSpLocks noChangeShapeType="1"/>
            </p:cNvCxnSpPr>
            <p:nvPr/>
          </p:nvCxnSpPr>
          <p:spPr bwMode="auto">
            <a:xfrm flipH="1" flipV="1">
              <a:off x="2374" y="7920"/>
              <a:ext cx="632" cy="503"/>
            </a:xfrm>
            <a:prstGeom prst="straightConnector1">
              <a:avLst/>
            </a:prstGeom>
            <a:noFill/>
            <a:ln w="9525">
              <a:solidFill>
                <a:srgbClr val="000000"/>
              </a:solidFill>
              <a:round/>
              <a:headEnd/>
              <a:tailEnd/>
            </a:ln>
          </p:spPr>
        </p:cxnSp>
        <p:cxnSp>
          <p:nvCxnSpPr>
            <p:cNvPr id="5160" name="AutoShape 40"/>
            <p:cNvCxnSpPr>
              <a:cxnSpLocks noChangeShapeType="1"/>
            </p:cNvCxnSpPr>
            <p:nvPr/>
          </p:nvCxnSpPr>
          <p:spPr bwMode="auto">
            <a:xfrm flipH="1">
              <a:off x="3021" y="7909"/>
              <a:ext cx="597" cy="514"/>
            </a:xfrm>
            <a:prstGeom prst="straightConnector1">
              <a:avLst/>
            </a:prstGeom>
            <a:noFill/>
            <a:ln w="9525">
              <a:solidFill>
                <a:srgbClr val="000000"/>
              </a:solidFill>
              <a:round/>
              <a:headEnd/>
              <a:tailEnd/>
            </a:ln>
          </p:spPr>
        </p:cxnSp>
        <p:cxnSp>
          <p:nvCxnSpPr>
            <p:cNvPr id="5161" name="AutoShape 41"/>
            <p:cNvCxnSpPr>
              <a:cxnSpLocks noChangeShapeType="1"/>
            </p:cNvCxnSpPr>
            <p:nvPr/>
          </p:nvCxnSpPr>
          <p:spPr bwMode="auto">
            <a:xfrm flipH="1">
              <a:off x="3006" y="7909"/>
              <a:ext cx="1518" cy="514"/>
            </a:xfrm>
            <a:prstGeom prst="straightConnector1">
              <a:avLst/>
            </a:prstGeom>
            <a:noFill/>
            <a:ln w="9525">
              <a:solidFill>
                <a:srgbClr val="000000"/>
              </a:solidFill>
              <a:round/>
              <a:headEnd/>
              <a:tailEnd/>
            </a:ln>
          </p:spPr>
        </p:cxnSp>
        <p:sp>
          <p:nvSpPr>
            <p:cNvPr id="5162" name="Oval 42"/>
            <p:cNvSpPr>
              <a:spLocks noChangeArrowheads="1"/>
            </p:cNvSpPr>
            <p:nvPr/>
          </p:nvSpPr>
          <p:spPr bwMode="auto">
            <a:xfrm>
              <a:off x="3075" y="7478"/>
              <a:ext cx="955" cy="4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Fname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3" name="Oval 43"/>
            <p:cNvSpPr>
              <a:spLocks noChangeArrowheads="1"/>
            </p:cNvSpPr>
            <p:nvPr/>
          </p:nvSpPr>
          <p:spPr bwMode="auto">
            <a:xfrm>
              <a:off x="4084" y="7491"/>
              <a:ext cx="955" cy="4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Fkey</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4" name="Oval 44"/>
            <p:cNvSpPr>
              <a:spLocks noChangeArrowheads="1"/>
            </p:cNvSpPr>
            <p:nvPr/>
          </p:nvSpPr>
          <p:spPr bwMode="auto">
            <a:xfrm>
              <a:off x="1832" y="11084"/>
              <a:ext cx="955" cy="44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File 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5" name="Oval 45"/>
            <p:cNvSpPr>
              <a:spLocks noChangeArrowheads="1"/>
            </p:cNvSpPr>
            <p:nvPr/>
          </p:nvSpPr>
          <p:spPr bwMode="auto">
            <a:xfrm>
              <a:off x="3132" y="10860"/>
              <a:ext cx="1116" cy="66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Co-owner 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6" name="Rectangle 46"/>
            <p:cNvSpPr>
              <a:spLocks noChangeArrowheads="1"/>
            </p:cNvSpPr>
            <p:nvPr/>
          </p:nvSpPr>
          <p:spPr bwMode="auto">
            <a:xfrm>
              <a:off x="7114" y="11885"/>
              <a:ext cx="1322" cy="56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Co-Owner Policies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7" name="Oval 47"/>
            <p:cNvSpPr>
              <a:spLocks noChangeArrowheads="1"/>
            </p:cNvSpPr>
            <p:nvPr/>
          </p:nvSpPr>
          <p:spPr bwMode="auto">
            <a:xfrm>
              <a:off x="8909" y="7490"/>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Data</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68" name="Oval 48"/>
            <p:cNvSpPr>
              <a:spLocks noChangeArrowheads="1"/>
            </p:cNvSpPr>
            <p:nvPr/>
          </p:nvSpPr>
          <p:spPr bwMode="auto">
            <a:xfrm>
              <a:off x="7838" y="7502"/>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Fkey</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69" name="AutoShape 49"/>
            <p:cNvCxnSpPr>
              <a:cxnSpLocks noChangeShapeType="1"/>
            </p:cNvCxnSpPr>
            <p:nvPr/>
          </p:nvCxnSpPr>
          <p:spPr bwMode="auto">
            <a:xfrm flipH="1" flipV="1">
              <a:off x="7196" y="7932"/>
              <a:ext cx="549" cy="585"/>
            </a:xfrm>
            <a:prstGeom prst="straightConnector1">
              <a:avLst/>
            </a:prstGeom>
            <a:noFill/>
            <a:ln w="9525">
              <a:solidFill>
                <a:srgbClr val="000000"/>
              </a:solidFill>
              <a:round/>
              <a:headEnd/>
              <a:tailEnd/>
            </a:ln>
          </p:spPr>
        </p:cxnSp>
        <p:cxnSp>
          <p:nvCxnSpPr>
            <p:cNvPr id="5170" name="AutoShape 50"/>
            <p:cNvCxnSpPr>
              <a:cxnSpLocks noChangeShapeType="1"/>
            </p:cNvCxnSpPr>
            <p:nvPr/>
          </p:nvCxnSpPr>
          <p:spPr bwMode="auto">
            <a:xfrm flipH="1">
              <a:off x="7737" y="7932"/>
              <a:ext cx="597" cy="597"/>
            </a:xfrm>
            <a:prstGeom prst="straightConnector1">
              <a:avLst/>
            </a:prstGeom>
            <a:noFill/>
            <a:ln w="9525">
              <a:solidFill>
                <a:srgbClr val="000000"/>
              </a:solidFill>
              <a:round/>
              <a:headEnd/>
              <a:tailEnd/>
            </a:ln>
          </p:spPr>
        </p:cxnSp>
        <p:cxnSp>
          <p:nvCxnSpPr>
            <p:cNvPr id="5171" name="AutoShape 51"/>
            <p:cNvCxnSpPr>
              <a:cxnSpLocks noChangeShapeType="1"/>
            </p:cNvCxnSpPr>
            <p:nvPr/>
          </p:nvCxnSpPr>
          <p:spPr bwMode="auto">
            <a:xfrm flipH="1">
              <a:off x="7749" y="7909"/>
              <a:ext cx="1695" cy="608"/>
            </a:xfrm>
            <a:prstGeom prst="straightConnector1">
              <a:avLst/>
            </a:prstGeom>
            <a:noFill/>
            <a:ln w="9525">
              <a:solidFill>
                <a:srgbClr val="000000"/>
              </a:solidFill>
              <a:round/>
              <a:headEnd/>
              <a:tailEnd/>
            </a:ln>
          </p:spPr>
        </p:cxnSp>
        <p:cxnSp>
          <p:nvCxnSpPr>
            <p:cNvPr id="5172" name="AutoShape 52"/>
            <p:cNvCxnSpPr>
              <a:cxnSpLocks noChangeShapeType="1"/>
            </p:cNvCxnSpPr>
            <p:nvPr/>
          </p:nvCxnSpPr>
          <p:spPr bwMode="auto">
            <a:xfrm flipH="1" flipV="1">
              <a:off x="6180" y="7932"/>
              <a:ext cx="1557" cy="585"/>
            </a:xfrm>
            <a:prstGeom prst="straightConnector1">
              <a:avLst/>
            </a:prstGeom>
            <a:noFill/>
            <a:ln w="9525">
              <a:solidFill>
                <a:srgbClr val="000000"/>
              </a:solidFill>
              <a:round/>
              <a:headEnd/>
              <a:tailEnd/>
            </a:ln>
          </p:spPr>
        </p:cxnSp>
        <p:sp>
          <p:nvSpPr>
            <p:cNvPr id="5173" name="Oval 53"/>
            <p:cNvSpPr>
              <a:spLocks noChangeArrowheads="1"/>
            </p:cNvSpPr>
            <p:nvPr/>
          </p:nvSpPr>
          <p:spPr bwMode="auto">
            <a:xfrm>
              <a:off x="5613" y="7515"/>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Fileid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74" name="Oval 54"/>
            <p:cNvSpPr>
              <a:spLocks noChangeArrowheads="1"/>
            </p:cNvSpPr>
            <p:nvPr/>
          </p:nvSpPr>
          <p:spPr bwMode="auto">
            <a:xfrm>
              <a:off x="7814" y="10860"/>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Co-ID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75" name="Oval 55"/>
            <p:cNvSpPr>
              <a:spLocks noChangeArrowheads="1"/>
            </p:cNvSpPr>
            <p:nvPr/>
          </p:nvSpPr>
          <p:spPr bwMode="auto">
            <a:xfrm>
              <a:off x="8885" y="10884"/>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Policy1</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76" name="Oval 56"/>
            <p:cNvSpPr>
              <a:spLocks noChangeArrowheads="1"/>
            </p:cNvSpPr>
            <p:nvPr/>
          </p:nvSpPr>
          <p:spPr bwMode="auto">
            <a:xfrm>
              <a:off x="6693" y="10896"/>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Fileid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77" name="AutoShape 57"/>
            <p:cNvCxnSpPr>
              <a:cxnSpLocks noChangeShapeType="1"/>
            </p:cNvCxnSpPr>
            <p:nvPr/>
          </p:nvCxnSpPr>
          <p:spPr bwMode="auto">
            <a:xfrm>
              <a:off x="7196" y="11314"/>
              <a:ext cx="575" cy="583"/>
            </a:xfrm>
            <a:prstGeom prst="straightConnector1">
              <a:avLst/>
            </a:prstGeom>
            <a:noFill/>
            <a:ln w="9525">
              <a:solidFill>
                <a:srgbClr val="000000"/>
              </a:solidFill>
              <a:round/>
              <a:headEnd/>
              <a:tailEnd/>
            </a:ln>
          </p:spPr>
        </p:cxnSp>
        <p:cxnSp>
          <p:nvCxnSpPr>
            <p:cNvPr id="5178" name="AutoShape 58"/>
            <p:cNvCxnSpPr>
              <a:cxnSpLocks noChangeShapeType="1"/>
            </p:cNvCxnSpPr>
            <p:nvPr/>
          </p:nvCxnSpPr>
          <p:spPr bwMode="auto">
            <a:xfrm flipV="1">
              <a:off x="7759" y="11290"/>
              <a:ext cx="575" cy="607"/>
            </a:xfrm>
            <a:prstGeom prst="straightConnector1">
              <a:avLst/>
            </a:prstGeom>
            <a:noFill/>
            <a:ln w="9525">
              <a:solidFill>
                <a:srgbClr val="000000"/>
              </a:solidFill>
              <a:round/>
              <a:headEnd/>
              <a:tailEnd/>
            </a:ln>
          </p:spPr>
        </p:cxnSp>
        <p:cxnSp>
          <p:nvCxnSpPr>
            <p:cNvPr id="5179" name="AutoShape 59"/>
            <p:cNvCxnSpPr>
              <a:cxnSpLocks noChangeShapeType="1"/>
            </p:cNvCxnSpPr>
            <p:nvPr/>
          </p:nvCxnSpPr>
          <p:spPr bwMode="auto">
            <a:xfrm flipV="1">
              <a:off x="7759" y="11314"/>
              <a:ext cx="1601" cy="583"/>
            </a:xfrm>
            <a:prstGeom prst="straightConnector1">
              <a:avLst/>
            </a:prstGeom>
            <a:noFill/>
            <a:ln w="9525">
              <a:solidFill>
                <a:srgbClr val="000000"/>
              </a:solidFill>
              <a:round/>
              <a:headEnd/>
              <a:tailEnd/>
            </a:ln>
          </p:spPr>
        </p:cxnSp>
        <p:sp>
          <p:nvSpPr>
            <p:cNvPr id="5180" name="AutoShape 60"/>
            <p:cNvSpPr>
              <a:spLocks noChangeArrowheads="1"/>
            </p:cNvSpPr>
            <p:nvPr/>
          </p:nvSpPr>
          <p:spPr bwMode="auto">
            <a:xfrm>
              <a:off x="4618" y="11793"/>
              <a:ext cx="1358" cy="765"/>
            </a:xfrm>
            <a:prstGeom prst="diamond">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Assigns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81" name="AutoShape 61"/>
            <p:cNvCxnSpPr>
              <a:cxnSpLocks noChangeShapeType="1"/>
            </p:cNvCxnSpPr>
            <p:nvPr/>
          </p:nvCxnSpPr>
          <p:spPr bwMode="auto">
            <a:xfrm flipV="1">
              <a:off x="3696" y="12180"/>
              <a:ext cx="934" cy="12"/>
            </a:xfrm>
            <a:prstGeom prst="straightConnector1">
              <a:avLst/>
            </a:prstGeom>
            <a:noFill/>
            <a:ln w="9525">
              <a:solidFill>
                <a:srgbClr val="000000"/>
              </a:solidFill>
              <a:round/>
              <a:headEnd/>
              <a:tailEnd/>
            </a:ln>
          </p:spPr>
        </p:cxnSp>
        <p:cxnSp>
          <p:nvCxnSpPr>
            <p:cNvPr id="5182" name="AutoShape 62"/>
            <p:cNvCxnSpPr>
              <a:cxnSpLocks noChangeShapeType="1"/>
            </p:cNvCxnSpPr>
            <p:nvPr/>
          </p:nvCxnSpPr>
          <p:spPr bwMode="auto">
            <a:xfrm>
              <a:off x="5974" y="12168"/>
              <a:ext cx="1140" cy="0"/>
            </a:xfrm>
            <a:prstGeom prst="straightConnector1">
              <a:avLst/>
            </a:prstGeom>
            <a:noFill/>
            <a:ln w="9525">
              <a:solidFill>
                <a:srgbClr val="000000"/>
              </a:solidFill>
              <a:round/>
              <a:headEnd/>
              <a:tailEnd/>
            </a:ln>
          </p:spPr>
        </p:cxnSp>
        <p:sp>
          <p:nvSpPr>
            <p:cNvPr id="5183" name="Oval 63"/>
            <p:cNvSpPr>
              <a:spLocks noChangeArrowheads="1"/>
            </p:cNvSpPr>
            <p:nvPr/>
          </p:nvSpPr>
          <p:spPr bwMode="auto">
            <a:xfrm>
              <a:off x="872" y="7518"/>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Date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84" name="AutoShape 64"/>
            <p:cNvCxnSpPr>
              <a:cxnSpLocks noChangeShapeType="1"/>
            </p:cNvCxnSpPr>
            <p:nvPr/>
          </p:nvCxnSpPr>
          <p:spPr bwMode="auto">
            <a:xfrm flipH="1" flipV="1">
              <a:off x="1320" y="7945"/>
              <a:ext cx="1677" cy="478"/>
            </a:xfrm>
            <a:prstGeom prst="straightConnector1">
              <a:avLst/>
            </a:prstGeom>
            <a:noFill/>
            <a:ln w="9525">
              <a:solidFill>
                <a:srgbClr val="000000"/>
              </a:solidFill>
              <a:round/>
              <a:headEnd/>
              <a:tailEnd/>
            </a:ln>
          </p:spPr>
        </p:cxnSp>
        <p:sp>
          <p:nvSpPr>
            <p:cNvPr id="5185" name="Oval 65"/>
            <p:cNvSpPr>
              <a:spLocks noChangeArrowheads="1"/>
            </p:cNvSpPr>
            <p:nvPr/>
          </p:nvSpPr>
          <p:spPr bwMode="auto">
            <a:xfrm>
              <a:off x="856" y="4236"/>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Name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86" name="Oval 66"/>
            <p:cNvSpPr>
              <a:spLocks noChangeArrowheads="1"/>
            </p:cNvSpPr>
            <p:nvPr/>
          </p:nvSpPr>
          <p:spPr bwMode="auto">
            <a:xfrm>
              <a:off x="4057" y="4440"/>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MNo</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87" name="AutoShape 67"/>
            <p:cNvCxnSpPr>
              <a:cxnSpLocks noChangeShapeType="1"/>
            </p:cNvCxnSpPr>
            <p:nvPr/>
          </p:nvCxnSpPr>
          <p:spPr bwMode="auto">
            <a:xfrm flipH="1">
              <a:off x="3075" y="4868"/>
              <a:ext cx="1173" cy="196"/>
            </a:xfrm>
            <a:prstGeom prst="straightConnector1">
              <a:avLst/>
            </a:prstGeom>
            <a:noFill/>
            <a:ln w="9525">
              <a:solidFill>
                <a:srgbClr val="000000"/>
              </a:solidFill>
              <a:round/>
              <a:headEnd/>
              <a:tailEnd/>
            </a:ln>
          </p:spPr>
        </p:cxnSp>
        <p:cxnSp>
          <p:nvCxnSpPr>
            <p:cNvPr id="5188" name="AutoShape 68"/>
            <p:cNvCxnSpPr>
              <a:cxnSpLocks noChangeShapeType="1"/>
            </p:cNvCxnSpPr>
            <p:nvPr/>
          </p:nvCxnSpPr>
          <p:spPr bwMode="auto">
            <a:xfrm flipH="1" flipV="1">
              <a:off x="1832" y="4579"/>
              <a:ext cx="1185" cy="485"/>
            </a:xfrm>
            <a:prstGeom prst="straightConnector1">
              <a:avLst/>
            </a:prstGeom>
            <a:noFill/>
            <a:ln w="9525">
              <a:solidFill>
                <a:srgbClr val="000000"/>
              </a:solidFill>
              <a:round/>
              <a:headEnd/>
              <a:tailEnd/>
            </a:ln>
          </p:spPr>
        </p:cxnSp>
        <p:sp>
          <p:nvSpPr>
            <p:cNvPr id="5189" name="Oval 69"/>
            <p:cNvSpPr>
              <a:spLocks noChangeArrowheads="1"/>
            </p:cNvSpPr>
            <p:nvPr/>
          </p:nvSpPr>
          <p:spPr bwMode="auto">
            <a:xfrm>
              <a:off x="619" y="4839"/>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UId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90" name="AutoShape 70"/>
            <p:cNvCxnSpPr>
              <a:cxnSpLocks noChangeShapeType="1"/>
            </p:cNvCxnSpPr>
            <p:nvPr/>
          </p:nvCxnSpPr>
          <p:spPr bwMode="auto">
            <a:xfrm flipH="1" flipV="1">
              <a:off x="1646" y="5013"/>
              <a:ext cx="1385" cy="51"/>
            </a:xfrm>
            <a:prstGeom prst="straightConnector1">
              <a:avLst/>
            </a:prstGeom>
            <a:noFill/>
            <a:ln w="9525">
              <a:solidFill>
                <a:srgbClr val="000000"/>
              </a:solidFill>
              <a:round/>
              <a:headEnd/>
              <a:tailEnd/>
            </a:ln>
          </p:spPr>
        </p:cxnSp>
        <p:sp>
          <p:nvSpPr>
            <p:cNvPr id="5191" name="Oval 71"/>
            <p:cNvSpPr>
              <a:spLocks noChangeArrowheads="1"/>
            </p:cNvSpPr>
            <p:nvPr/>
          </p:nvSpPr>
          <p:spPr bwMode="auto">
            <a:xfrm>
              <a:off x="718" y="5428"/>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Pwd</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92" name="Oval 72"/>
            <p:cNvSpPr>
              <a:spLocks noChangeArrowheads="1"/>
            </p:cNvSpPr>
            <p:nvPr/>
          </p:nvSpPr>
          <p:spPr bwMode="auto">
            <a:xfrm>
              <a:off x="1492" y="5838"/>
              <a:ext cx="102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Status</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93" name="AutoShape 73"/>
            <p:cNvCxnSpPr>
              <a:cxnSpLocks noChangeShapeType="1"/>
            </p:cNvCxnSpPr>
            <p:nvPr/>
          </p:nvCxnSpPr>
          <p:spPr bwMode="auto">
            <a:xfrm flipH="1">
              <a:off x="1690" y="5303"/>
              <a:ext cx="684" cy="285"/>
            </a:xfrm>
            <a:prstGeom prst="straightConnector1">
              <a:avLst/>
            </a:prstGeom>
            <a:noFill/>
            <a:ln w="9525">
              <a:solidFill>
                <a:srgbClr val="000000"/>
              </a:solidFill>
              <a:round/>
              <a:headEnd/>
              <a:tailEnd/>
            </a:ln>
          </p:spPr>
        </p:cxnSp>
        <p:cxnSp>
          <p:nvCxnSpPr>
            <p:cNvPr id="5194" name="AutoShape 74"/>
            <p:cNvCxnSpPr>
              <a:cxnSpLocks noChangeShapeType="1"/>
            </p:cNvCxnSpPr>
            <p:nvPr/>
          </p:nvCxnSpPr>
          <p:spPr bwMode="auto">
            <a:xfrm flipH="1">
              <a:off x="2002" y="5553"/>
              <a:ext cx="638" cy="291"/>
            </a:xfrm>
            <a:prstGeom prst="straightConnector1">
              <a:avLst/>
            </a:prstGeom>
            <a:noFill/>
            <a:ln w="9525">
              <a:solidFill>
                <a:srgbClr val="000000"/>
              </a:solidFill>
              <a:round/>
              <a:headEnd/>
              <a:tailEnd/>
            </a:ln>
          </p:spPr>
        </p:cxnSp>
        <p:sp>
          <p:nvSpPr>
            <p:cNvPr id="5195" name="Oval 75"/>
            <p:cNvSpPr>
              <a:spLocks noChangeArrowheads="1"/>
            </p:cNvSpPr>
            <p:nvPr/>
          </p:nvSpPr>
          <p:spPr bwMode="auto">
            <a:xfrm>
              <a:off x="9258" y="4705"/>
              <a:ext cx="138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Experience</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196" name="Oval 76"/>
            <p:cNvSpPr>
              <a:spLocks noChangeArrowheads="1"/>
            </p:cNvSpPr>
            <p:nvPr/>
          </p:nvSpPr>
          <p:spPr bwMode="auto">
            <a:xfrm>
              <a:off x="8885" y="5428"/>
              <a:ext cx="1387" cy="479"/>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Efficiency</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197" name="AutoShape 77"/>
            <p:cNvCxnSpPr>
              <a:cxnSpLocks noChangeShapeType="1"/>
            </p:cNvCxnSpPr>
            <p:nvPr/>
          </p:nvCxnSpPr>
          <p:spPr bwMode="auto">
            <a:xfrm flipH="1">
              <a:off x="8385" y="4922"/>
              <a:ext cx="873" cy="299"/>
            </a:xfrm>
            <a:prstGeom prst="straightConnector1">
              <a:avLst/>
            </a:prstGeom>
            <a:noFill/>
            <a:ln w="9525">
              <a:solidFill>
                <a:srgbClr val="000000"/>
              </a:solidFill>
              <a:round/>
              <a:headEnd/>
              <a:tailEnd/>
            </a:ln>
          </p:spPr>
        </p:cxnSp>
        <p:cxnSp>
          <p:nvCxnSpPr>
            <p:cNvPr id="5198" name="AutoShape 78"/>
            <p:cNvCxnSpPr>
              <a:cxnSpLocks noChangeShapeType="1"/>
            </p:cNvCxnSpPr>
            <p:nvPr/>
          </p:nvCxnSpPr>
          <p:spPr bwMode="auto">
            <a:xfrm flipH="1" flipV="1">
              <a:off x="8368" y="5221"/>
              <a:ext cx="924" cy="207"/>
            </a:xfrm>
            <a:prstGeom prst="straightConnector1">
              <a:avLst/>
            </a:prstGeom>
            <a:noFill/>
            <a:ln w="9525">
              <a:solidFill>
                <a:srgbClr val="000000"/>
              </a:solidFill>
              <a:round/>
              <a:headEnd/>
              <a:tailEnd/>
            </a:ln>
          </p:spPr>
        </p:cxnSp>
        <p:sp>
          <p:nvSpPr>
            <p:cNvPr id="5199" name="Oval 79"/>
            <p:cNvSpPr>
              <a:spLocks noChangeArrowheads="1"/>
            </p:cNvSpPr>
            <p:nvPr/>
          </p:nvSpPr>
          <p:spPr bwMode="auto">
            <a:xfrm>
              <a:off x="9125" y="11472"/>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Policy1</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sp>
          <p:nvSpPr>
            <p:cNvPr id="5200" name="Oval 80"/>
            <p:cNvSpPr>
              <a:spLocks noChangeArrowheads="1"/>
            </p:cNvSpPr>
            <p:nvPr/>
          </p:nvSpPr>
          <p:spPr bwMode="auto">
            <a:xfrm>
              <a:off x="5923" y="11297"/>
              <a:ext cx="1012" cy="4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900" b="0" i="0" u="none" strike="noStrike" cap="none" normalizeH="0" baseline="0" smtClean="0">
                  <a:ln>
                    <a:noFill/>
                  </a:ln>
                  <a:solidFill>
                    <a:schemeClr val="tx1"/>
                  </a:solidFill>
                  <a:effectLst/>
                  <a:latin typeface="Times New Roman" pitchFamily="18" charset="0"/>
                  <a:ea typeface="Arial" pitchFamily="34" charset="0"/>
                  <a:cs typeface="Arial" pitchFamily="34" charset="0"/>
                </a:rPr>
                <a:t>Policy1</a:t>
              </a:r>
              <a:endParaRPr kumimoji="0" lang="en-US" sz="2000" b="0" i="0" u="none" strike="noStrike" cap="none" normalizeH="0" baseline="0" smtClean="0">
                <a:ln>
                  <a:noFill/>
                </a:ln>
                <a:solidFill>
                  <a:schemeClr val="tx1"/>
                </a:solidFill>
                <a:effectLst/>
                <a:latin typeface="Arial" pitchFamily="34" charset="0"/>
                <a:cs typeface="Arial" pitchFamily="34" charset="0"/>
              </a:endParaRPr>
            </a:p>
          </p:txBody>
        </p:sp>
        <p:cxnSp>
          <p:nvCxnSpPr>
            <p:cNvPr id="5201" name="AutoShape 81"/>
            <p:cNvCxnSpPr>
              <a:cxnSpLocks noChangeShapeType="1"/>
            </p:cNvCxnSpPr>
            <p:nvPr/>
          </p:nvCxnSpPr>
          <p:spPr bwMode="auto">
            <a:xfrm flipV="1">
              <a:off x="7771" y="11640"/>
              <a:ext cx="1354" cy="245"/>
            </a:xfrm>
            <a:prstGeom prst="straightConnector1">
              <a:avLst/>
            </a:prstGeom>
            <a:noFill/>
            <a:ln w="9525">
              <a:solidFill>
                <a:srgbClr val="000000"/>
              </a:solidFill>
              <a:round/>
              <a:headEnd/>
              <a:tailEnd/>
            </a:ln>
          </p:spPr>
        </p:cxnSp>
        <p:cxnSp>
          <p:nvCxnSpPr>
            <p:cNvPr id="5202" name="AutoShape 82"/>
            <p:cNvCxnSpPr>
              <a:cxnSpLocks noChangeShapeType="1"/>
            </p:cNvCxnSpPr>
            <p:nvPr/>
          </p:nvCxnSpPr>
          <p:spPr bwMode="auto">
            <a:xfrm>
              <a:off x="6806" y="11640"/>
              <a:ext cx="965" cy="245"/>
            </a:xfrm>
            <a:prstGeom prst="straightConnector1">
              <a:avLst/>
            </a:prstGeom>
            <a:noFill/>
            <a:ln w="9525">
              <a:solidFill>
                <a:srgbClr val="000000"/>
              </a:solidFill>
              <a:round/>
              <a:headEnd/>
              <a:tailEn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 name="Group 2"/>
          <p:cNvGrpSpPr>
            <a:grpSpLocks/>
          </p:cNvGrpSpPr>
          <p:nvPr/>
        </p:nvGrpSpPr>
        <p:grpSpPr bwMode="auto">
          <a:xfrm>
            <a:off x="1066800" y="1143000"/>
            <a:ext cx="7150100" cy="4648200"/>
            <a:chOff x="1101" y="2347"/>
            <a:chExt cx="7787" cy="6047"/>
          </a:xfrm>
        </p:grpSpPr>
        <p:sp>
          <p:nvSpPr>
            <p:cNvPr id="1027" name="Rectangle 3"/>
            <p:cNvSpPr>
              <a:spLocks noChangeArrowheads="1"/>
            </p:cNvSpPr>
            <p:nvPr/>
          </p:nvSpPr>
          <p:spPr bwMode="auto">
            <a:xfrm>
              <a:off x="4466" y="2347"/>
              <a:ext cx="1770"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Home Page</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28" name="Rectangle 4"/>
            <p:cNvSpPr>
              <a:spLocks noChangeArrowheads="1"/>
            </p:cNvSpPr>
            <p:nvPr/>
          </p:nvSpPr>
          <p:spPr bwMode="auto">
            <a:xfrm>
              <a:off x="1954" y="3891"/>
              <a:ext cx="1770"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TA Login</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29" name="Rectangle 5"/>
            <p:cNvSpPr>
              <a:spLocks noChangeArrowheads="1"/>
            </p:cNvSpPr>
            <p:nvPr/>
          </p:nvSpPr>
          <p:spPr bwMode="auto">
            <a:xfrm>
              <a:off x="4636" y="3915"/>
              <a:ext cx="1770"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Admin Login</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30" name="Rectangle 6"/>
            <p:cNvSpPr>
              <a:spLocks noChangeArrowheads="1"/>
            </p:cNvSpPr>
            <p:nvPr/>
          </p:nvSpPr>
          <p:spPr bwMode="auto">
            <a:xfrm>
              <a:off x="7118" y="3900"/>
              <a:ext cx="1770"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Login Form</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1031" name="AutoShape 7"/>
            <p:cNvCxnSpPr>
              <a:cxnSpLocks noChangeShapeType="1"/>
            </p:cNvCxnSpPr>
            <p:nvPr/>
          </p:nvCxnSpPr>
          <p:spPr bwMode="auto">
            <a:xfrm>
              <a:off x="5355" y="2920"/>
              <a:ext cx="0" cy="485"/>
            </a:xfrm>
            <a:prstGeom prst="straightConnector1">
              <a:avLst/>
            </a:prstGeom>
            <a:noFill/>
            <a:ln w="9525">
              <a:solidFill>
                <a:srgbClr val="000000"/>
              </a:solidFill>
              <a:round/>
              <a:headEnd/>
              <a:tailEnd/>
            </a:ln>
          </p:spPr>
        </p:cxnSp>
        <p:cxnSp>
          <p:nvCxnSpPr>
            <p:cNvPr id="1032" name="AutoShape 8"/>
            <p:cNvCxnSpPr>
              <a:cxnSpLocks noChangeShapeType="1"/>
            </p:cNvCxnSpPr>
            <p:nvPr/>
          </p:nvCxnSpPr>
          <p:spPr bwMode="auto">
            <a:xfrm>
              <a:off x="2850" y="3405"/>
              <a:ext cx="5145" cy="0"/>
            </a:xfrm>
            <a:prstGeom prst="straightConnector1">
              <a:avLst/>
            </a:prstGeom>
            <a:noFill/>
            <a:ln w="9525">
              <a:solidFill>
                <a:srgbClr val="000000"/>
              </a:solidFill>
              <a:round/>
              <a:headEnd/>
              <a:tailEnd/>
            </a:ln>
          </p:spPr>
        </p:cxnSp>
        <p:cxnSp>
          <p:nvCxnSpPr>
            <p:cNvPr id="1033" name="AutoShape 9"/>
            <p:cNvCxnSpPr>
              <a:cxnSpLocks noChangeShapeType="1"/>
            </p:cNvCxnSpPr>
            <p:nvPr/>
          </p:nvCxnSpPr>
          <p:spPr bwMode="auto">
            <a:xfrm>
              <a:off x="2835" y="3403"/>
              <a:ext cx="0" cy="485"/>
            </a:xfrm>
            <a:prstGeom prst="straightConnector1">
              <a:avLst/>
            </a:prstGeom>
            <a:noFill/>
            <a:ln w="9525">
              <a:solidFill>
                <a:srgbClr val="000000"/>
              </a:solidFill>
              <a:round/>
              <a:headEnd/>
              <a:tailEnd/>
            </a:ln>
          </p:spPr>
        </p:cxnSp>
        <p:cxnSp>
          <p:nvCxnSpPr>
            <p:cNvPr id="1034" name="AutoShape 10"/>
            <p:cNvCxnSpPr>
              <a:cxnSpLocks noChangeShapeType="1"/>
            </p:cNvCxnSpPr>
            <p:nvPr/>
          </p:nvCxnSpPr>
          <p:spPr bwMode="auto">
            <a:xfrm>
              <a:off x="5505" y="3415"/>
              <a:ext cx="0" cy="485"/>
            </a:xfrm>
            <a:prstGeom prst="straightConnector1">
              <a:avLst/>
            </a:prstGeom>
            <a:noFill/>
            <a:ln w="9525">
              <a:solidFill>
                <a:srgbClr val="000000"/>
              </a:solidFill>
              <a:round/>
              <a:headEnd/>
              <a:tailEnd/>
            </a:ln>
          </p:spPr>
        </p:cxnSp>
        <p:cxnSp>
          <p:nvCxnSpPr>
            <p:cNvPr id="1035" name="AutoShape 11"/>
            <p:cNvCxnSpPr>
              <a:cxnSpLocks noChangeShapeType="1"/>
            </p:cNvCxnSpPr>
            <p:nvPr/>
          </p:nvCxnSpPr>
          <p:spPr bwMode="auto">
            <a:xfrm>
              <a:off x="7995" y="3415"/>
              <a:ext cx="0" cy="485"/>
            </a:xfrm>
            <a:prstGeom prst="straightConnector1">
              <a:avLst/>
            </a:prstGeom>
            <a:noFill/>
            <a:ln w="9525">
              <a:solidFill>
                <a:srgbClr val="000000"/>
              </a:solidFill>
              <a:round/>
              <a:headEnd/>
              <a:tailEnd/>
            </a:ln>
          </p:spPr>
        </p:cxnSp>
        <p:cxnSp>
          <p:nvCxnSpPr>
            <p:cNvPr id="1036" name="AutoShape 12"/>
            <p:cNvCxnSpPr>
              <a:cxnSpLocks noChangeShapeType="1"/>
            </p:cNvCxnSpPr>
            <p:nvPr/>
          </p:nvCxnSpPr>
          <p:spPr bwMode="auto">
            <a:xfrm>
              <a:off x="2820" y="4468"/>
              <a:ext cx="0" cy="485"/>
            </a:xfrm>
            <a:prstGeom prst="straightConnector1">
              <a:avLst/>
            </a:prstGeom>
            <a:noFill/>
            <a:ln w="9525">
              <a:solidFill>
                <a:srgbClr val="000000"/>
              </a:solidFill>
              <a:round/>
              <a:headEnd/>
              <a:tailEnd/>
            </a:ln>
          </p:spPr>
        </p:cxnSp>
        <p:sp>
          <p:nvSpPr>
            <p:cNvPr id="1037" name="Rectangle 13"/>
            <p:cNvSpPr>
              <a:spLocks noChangeArrowheads="1"/>
            </p:cNvSpPr>
            <p:nvPr/>
          </p:nvSpPr>
          <p:spPr bwMode="auto">
            <a:xfrm>
              <a:off x="1185" y="5442"/>
              <a:ext cx="1549"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Approved Clients</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38" name="Rectangle 14"/>
            <p:cNvSpPr>
              <a:spLocks noChangeArrowheads="1"/>
            </p:cNvSpPr>
            <p:nvPr/>
          </p:nvSpPr>
          <p:spPr bwMode="auto">
            <a:xfrm>
              <a:off x="3009" y="5460"/>
              <a:ext cx="1605"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Approved Clients</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1039" name="AutoShape 15"/>
            <p:cNvCxnSpPr>
              <a:cxnSpLocks noChangeShapeType="1"/>
            </p:cNvCxnSpPr>
            <p:nvPr/>
          </p:nvCxnSpPr>
          <p:spPr bwMode="auto">
            <a:xfrm>
              <a:off x="1834" y="4950"/>
              <a:ext cx="1976" cy="1"/>
            </a:xfrm>
            <a:prstGeom prst="straightConnector1">
              <a:avLst/>
            </a:prstGeom>
            <a:noFill/>
            <a:ln w="9525">
              <a:solidFill>
                <a:srgbClr val="000000"/>
              </a:solidFill>
              <a:round/>
              <a:headEnd/>
              <a:tailEnd/>
            </a:ln>
          </p:spPr>
        </p:cxnSp>
        <p:cxnSp>
          <p:nvCxnSpPr>
            <p:cNvPr id="1040" name="AutoShape 16"/>
            <p:cNvCxnSpPr>
              <a:cxnSpLocks noChangeShapeType="1"/>
            </p:cNvCxnSpPr>
            <p:nvPr/>
          </p:nvCxnSpPr>
          <p:spPr bwMode="auto">
            <a:xfrm>
              <a:off x="3810" y="4966"/>
              <a:ext cx="0" cy="485"/>
            </a:xfrm>
            <a:prstGeom prst="straightConnector1">
              <a:avLst/>
            </a:prstGeom>
            <a:noFill/>
            <a:ln w="9525">
              <a:solidFill>
                <a:srgbClr val="000000"/>
              </a:solidFill>
              <a:round/>
              <a:headEnd/>
              <a:tailEnd/>
            </a:ln>
          </p:spPr>
        </p:cxnSp>
        <p:cxnSp>
          <p:nvCxnSpPr>
            <p:cNvPr id="1041" name="AutoShape 17"/>
            <p:cNvCxnSpPr>
              <a:cxnSpLocks noChangeShapeType="1"/>
            </p:cNvCxnSpPr>
            <p:nvPr/>
          </p:nvCxnSpPr>
          <p:spPr bwMode="auto">
            <a:xfrm>
              <a:off x="1834" y="4953"/>
              <a:ext cx="0" cy="485"/>
            </a:xfrm>
            <a:prstGeom prst="straightConnector1">
              <a:avLst/>
            </a:prstGeom>
            <a:noFill/>
            <a:ln w="9525">
              <a:solidFill>
                <a:srgbClr val="000000"/>
              </a:solidFill>
              <a:round/>
              <a:headEnd/>
              <a:tailEnd/>
            </a:ln>
          </p:spPr>
        </p:cxnSp>
        <p:sp>
          <p:nvSpPr>
            <p:cNvPr id="1042" name="Oval 18"/>
            <p:cNvSpPr>
              <a:spLocks noChangeArrowheads="1"/>
            </p:cNvSpPr>
            <p:nvPr/>
          </p:nvSpPr>
          <p:spPr bwMode="auto">
            <a:xfrm>
              <a:off x="1101" y="6512"/>
              <a:ext cx="1739" cy="7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&amp; Verify client Status</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43" name="Oval 19"/>
            <p:cNvSpPr>
              <a:spLocks noChangeArrowheads="1"/>
            </p:cNvSpPr>
            <p:nvPr/>
          </p:nvSpPr>
          <p:spPr bwMode="auto">
            <a:xfrm>
              <a:off x="2929" y="6506"/>
              <a:ext cx="1781" cy="746"/>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Approved Client Info</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1044" name="AutoShape 20"/>
            <p:cNvCxnSpPr>
              <a:cxnSpLocks noChangeShapeType="1"/>
            </p:cNvCxnSpPr>
            <p:nvPr/>
          </p:nvCxnSpPr>
          <p:spPr bwMode="auto">
            <a:xfrm>
              <a:off x="3810" y="6020"/>
              <a:ext cx="0" cy="485"/>
            </a:xfrm>
            <a:prstGeom prst="straightConnector1">
              <a:avLst/>
            </a:prstGeom>
            <a:noFill/>
            <a:ln w="9525">
              <a:solidFill>
                <a:srgbClr val="000000"/>
              </a:solidFill>
              <a:round/>
              <a:headEnd/>
              <a:tailEnd/>
            </a:ln>
          </p:spPr>
        </p:cxnSp>
        <p:cxnSp>
          <p:nvCxnSpPr>
            <p:cNvPr id="1045" name="AutoShape 21"/>
            <p:cNvCxnSpPr>
              <a:cxnSpLocks noChangeShapeType="1"/>
            </p:cNvCxnSpPr>
            <p:nvPr/>
          </p:nvCxnSpPr>
          <p:spPr bwMode="auto">
            <a:xfrm>
              <a:off x="1967" y="6015"/>
              <a:ext cx="0" cy="485"/>
            </a:xfrm>
            <a:prstGeom prst="straightConnector1">
              <a:avLst/>
            </a:prstGeom>
            <a:noFill/>
            <a:ln w="9525">
              <a:solidFill>
                <a:srgbClr val="000000"/>
              </a:solidFill>
              <a:round/>
              <a:headEnd/>
              <a:tailEnd/>
            </a:ln>
          </p:spPr>
        </p:cxnSp>
        <p:sp>
          <p:nvSpPr>
            <p:cNvPr id="1046" name="Oval 22"/>
            <p:cNvSpPr>
              <a:spLocks noChangeArrowheads="1"/>
            </p:cNvSpPr>
            <p:nvPr/>
          </p:nvSpPr>
          <p:spPr bwMode="auto">
            <a:xfrm>
              <a:off x="5241" y="4879"/>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47" name="Oval 23"/>
            <p:cNvSpPr>
              <a:spLocks noChangeArrowheads="1"/>
            </p:cNvSpPr>
            <p:nvPr/>
          </p:nvSpPr>
          <p:spPr bwMode="auto">
            <a:xfrm>
              <a:off x="7715" y="4870"/>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B</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1048" name="AutoShape 24"/>
            <p:cNvCxnSpPr>
              <a:cxnSpLocks noChangeShapeType="1"/>
            </p:cNvCxnSpPr>
            <p:nvPr/>
          </p:nvCxnSpPr>
          <p:spPr bwMode="auto">
            <a:xfrm>
              <a:off x="5531" y="4475"/>
              <a:ext cx="0" cy="404"/>
            </a:xfrm>
            <a:prstGeom prst="straightConnector1">
              <a:avLst/>
            </a:prstGeom>
            <a:noFill/>
            <a:ln w="9525">
              <a:solidFill>
                <a:srgbClr val="000000"/>
              </a:solidFill>
              <a:round/>
              <a:headEnd/>
              <a:tailEnd/>
            </a:ln>
          </p:spPr>
        </p:cxnSp>
        <p:cxnSp>
          <p:nvCxnSpPr>
            <p:cNvPr id="1049" name="AutoShape 25"/>
            <p:cNvCxnSpPr>
              <a:cxnSpLocks noChangeShapeType="1"/>
            </p:cNvCxnSpPr>
            <p:nvPr/>
          </p:nvCxnSpPr>
          <p:spPr bwMode="auto">
            <a:xfrm>
              <a:off x="7988" y="4466"/>
              <a:ext cx="0" cy="404"/>
            </a:xfrm>
            <a:prstGeom prst="straightConnector1">
              <a:avLst/>
            </a:prstGeom>
            <a:noFill/>
            <a:ln w="9525">
              <a:solidFill>
                <a:srgbClr val="000000"/>
              </a:solidFill>
              <a:round/>
              <a:headEnd/>
              <a:tailEnd/>
            </a:ln>
          </p:spPr>
        </p:cxnSp>
        <p:grpSp>
          <p:nvGrpSpPr>
            <p:cNvPr id="1050" name="Group 26"/>
            <p:cNvGrpSpPr>
              <a:grpSpLocks/>
            </p:cNvGrpSpPr>
            <p:nvPr/>
          </p:nvGrpSpPr>
          <p:grpSpPr bwMode="auto">
            <a:xfrm>
              <a:off x="1824" y="7902"/>
              <a:ext cx="2157" cy="492"/>
              <a:chOff x="7380" y="5945"/>
              <a:chExt cx="1464" cy="742"/>
            </a:xfrm>
          </p:grpSpPr>
          <p:sp>
            <p:nvSpPr>
              <p:cNvPr id="1051" name="Text Box 27"/>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Registration</a:t>
                </a:r>
                <a:endParaRPr kumimoji="0" lang="en-US" sz="12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1052" name="Rectangle 28"/>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US" sz="1200">
                  <a:latin typeface="Times New Roman" pitchFamily="18" charset="0"/>
                  <a:cs typeface="Times New Roman" pitchFamily="18" charset="0"/>
                </a:endParaRPr>
              </a:p>
            </p:txBody>
          </p:sp>
          <p:cxnSp>
            <p:nvCxnSpPr>
              <p:cNvPr id="1053" name="AutoShape 29"/>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1054" name="AutoShape 30"/>
            <p:cNvCxnSpPr>
              <a:cxnSpLocks noChangeShapeType="1"/>
            </p:cNvCxnSpPr>
            <p:nvPr/>
          </p:nvCxnSpPr>
          <p:spPr bwMode="auto">
            <a:xfrm>
              <a:off x="2040" y="7258"/>
              <a:ext cx="0" cy="713"/>
            </a:xfrm>
            <a:prstGeom prst="straightConnector1">
              <a:avLst/>
            </a:prstGeom>
            <a:noFill/>
            <a:ln w="9525">
              <a:solidFill>
                <a:srgbClr val="000000"/>
              </a:solidFill>
              <a:round/>
              <a:headEnd/>
              <a:tailEnd type="triangle" w="med" len="med"/>
            </a:ln>
          </p:spPr>
        </p:cxnSp>
        <p:cxnSp>
          <p:nvCxnSpPr>
            <p:cNvPr id="1055" name="AutoShape 31"/>
            <p:cNvCxnSpPr>
              <a:cxnSpLocks noChangeShapeType="1"/>
            </p:cNvCxnSpPr>
            <p:nvPr/>
          </p:nvCxnSpPr>
          <p:spPr bwMode="auto">
            <a:xfrm flipV="1">
              <a:off x="3415" y="7203"/>
              <a:ext cx="1" cy="757"/>
            </a:xfrm>
            <a:prstGeom prst="straightConnector1">
              <a:avLst/>
            </a:prstGeom>
            <a:noFill/>
            <a:ln w="9525">
              <a:solidFill>
                <a:srgbClr val="000000"/>
              </a:solidFill>
              <a:round/>
              <a:headEnd/>
              <a:tailEnd type="triangle" w="med" len="med"/>
            </a:ln>
          </p:spPr>
        </p:cxn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Group 2"/>
          <p:cNvGrpSpPr>
            <a:grpSpLocks/>
          </p:cNvGrpSpPr>
          <p:nvPr/>
        </p:nvGrpSpPr>
        <p:grpSpPr bwMode="auto">
          <a:xfrm>
            <a:off x="1371600" y="1219200"/>
            <a:ext cx="6629400" cy="3581400"/>
            <a:chOff x="2175" y="8657"/>
            <a:chExt cx="7887" cy="4348"/>
          </a:xfrm>
        </p:grpSpPr>
        <p:sp>
          <p:nvSpPr>
            <p:cNvPr id="2051" name="Oval 3"/>
            <p:cNvSpPr>
              <a:spLocks noChangeArrowheads="1"/>
            </p:cNvSpPr>
            <p:nvPr/>
          </p:nvSpPr>
          <p:spPr bwMode="auto">
            <a:xfrm>
              <a:off x="5054" y="8657"/>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52" name="Rectangle 4"/>
            <p:cNvSpPr>
              <a:spLocks noChangeArrowheads="1"/>
            </p:cNvSpPr>
            <p:nvPr/>
          </p:nvSpPr>
          <p:spPr bwMode="auto">
            <a:xfrm>
              <a:off x="4396" y="10090"/>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Add User Attributes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53" name="Rectangle 5"/>
            <p:cNvSpPr>
              <a:spLocks noChangeArrowheads="1"/>
            </p:cNvSpPr>
            <p:nvPr/>
          </p:nvSpPr>
          <p:spPr bwMode="auto">
            <a:xfrm>
              <a:off x="8296" y="10086"/>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Disseminates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54" name="Rectangle 6"/>
            <p:cNvSpPr>
              <a:spLocks noChangeArrowheads="1"/>
            </p:cNvSpPr>
            <p:nvPr/>
          </p:nvSpPr>
          <p:spPr bwMode="auto">
            <a:xfrm>
              <a:off x="6301" y="10098"/>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55" name="Rectangle 7"/>
            <p:cNvSpPr>
              <a:spLocks noChangeArrowheads="1"/>
            </p:cNvSpPr>
            <p:nvPr/>
          </p:nvSpPr>
          <p:spPr bwMode="auto">
            <a:xfrm>
              <a:off x="2394" y="10098"/>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Registration Form</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2056" name="AutoShape 8"/>
            <p:cNvCxnSpPr>
              <a:cxnSpLocks noChangeShapeType="1"/>
            </p:cNvCxnSpPr>
            <p:nvPr/>
          </p:nvCxnSpPr>
          <p:spPr bwMode="auto">
            <a:xfrm>
              <a:off x="5338" y="9139"/>
              <a:ext cx="0" cy="485"/>
            </a:xfrm>
            <a:prstGeom prst="straightConnector1">
              <a:avLst/>
            </a:prstGeom>
            <a:noFill/>
            <a:ln w="9525">
              <a:solidFill>
                <a:srgbClr val="000000"/>
              </a:solidFill>
              <a:round/>
              <a:headEnd/>
              <a:tailEnd/>
            </a:ln>
          </p:spPr>
        </p:cxnSp>
        <p:cxnSp>
          <p:nvCxnSpPr>
            <p:cNvPr id="2057" name="AutoShape 9"/>
            <p:cNvCxnSpPr>
              <a:cxnSpLocks noChangeShapeType="1"/>
            </p:cNvCxnSpPr>
            <p:nvPr/>
          </p:nvCxnSpPr>
          <p:spPr bwMode="auto">
            <a:xfrm>
              <a:off x="3136" y="9624"/>
              <a:ext cx="5897" cy="14"/>
            </a:xfrm>
            <a:prstGeom prst="straightConnector1">
              <a:avLst/>
            </a:prstGeom>
            <a:noFill/>
            <a:ln w="9525">
              <a:solidFill>
                <a:srgbClr val="000000"/>
              </a:solidFill>
              <a:round/>
              <a:headEnd/>
              <a:tailEnd/>
            </a:ln>
          </p:spPr>
        </p:cxnSp>
        <p:cxnSp>
          <p:nvCxnSpPr>
            <p:cNvPr id="2058" name="AutoShape 10"/>
            <p:cNvCxnSpPr>
              <a:cxnSpLocks noChangeShapeType="1"/>
            </p:cNvCxnSpPr>
            <p:nvPr/>
          </p:nvCxnSpPr>
          <p:spPr bwMode="auto">
            <a:xfrm>
              <a:off x="5136" y="9619"/>
              <a:ext cx="1" cy="466"/>
            </a:xfrm>
            <a:prstGeom prst="straightConnector1">
              <a:avLst/>
            </a:prstGeom>
            <a:noFill/>
            <a:ln w="9525">
              <a:solidFill>
                <a:srgbClr val="000000"/>
              </a:solidFill>
              <a:round/>
              <a:headEnd/>
              <a:tailEnd/>
            </a:ln>
          </p:spPr>
        </p:cxnSp>
        <p:cxnSp>
          <p:nvCxnSpPr>
            <p:cNvPr id="2059" name="AutoShape 11"/>
            <p:cNvCxnSpPr>
              <a:cxnSpLocks noChangeShapeType="1"/>
            </p:cNvCxnSpPr>
            <p:nvPr/>
          </p:nvCxnSpPr>
          <p:spPr bwMode="auto">
            <a:xfrm>
              <a:off x="7042" y="9619"/>
              <a:ext cx="0" cy="485"/>
            </a:xfrm>
            <a:prstGeom prst="straightConnector1">
              <a:avLst/>
            </a:prstGeom>
            <a:noFill/>
            <a:ln w="9525">
              <a:solidFill>
                <a:srgbClr val="000000"/>
              </a:solidFill>
              <a:round/>
              <a:headEnd/>
              <a:tailEnd/>
            </a:ln>
          </p:spPr>
        </p:cxnSp>
        <p:cxnSp>
          <p:nvCxnSpPr>
            <p:cNvPr id="2060" name="AutoShape 12"/>
            <p:cNvCxnSpPr>
              <a:cxnSpLocks noChangeShapeType="1"/>
            </p:cNvCxnSpPr>
            <p:nvPr/>
          </p:nvCxnSpPr>
          <p:spPr bwMode="auto">
            <a:xfrm>
              <a:off x="3136" y="9622"/>
              <a:ext cx="0" cy="485"/>
            </a:xfrm>
            <a:prstGeom prst="straightConnector1">
              <a:avLst/>
            </a:prstGeom>
            <a:noFill/>
            <a:ln w="9525">
              <a:solidFill>
                <a:srgbClr val="000000"/>
              </a:solidFill>
              <a:round/>
              <a:headEnd/>
              <a:tailEnd/>
            </a:ln>
          </p:spPr>
        </p:cxnSp>
        <p:cxnSp>
          <p:nvCxnSpPr>
            <p:cNvPr id="2061" name="AutoShape 13"/>
            <p:cNvCxnSpPr>
              <a:cxnSpLocks noChangeShapeType="1"/>
            </p:cNvCxnSpPr>
            <p:nvPr/>
          </p:nvCxnSpPr>
          <p:spPr bwMode="auto">
            <a:xfrm>
              <a:off x="9033" y="9638"/>
              <a:ext cx="0" cy="447"/>
            </a:xfrm>
            <a:prstGeom prst="straightConnector1">
              <a:avLst/>
            </a:prstGeom>
            <a:noFill/>
            <a:ln w="9525">
              <a:solidFill>
                <a:srgbClr val="000000"/>
              </a:solidFill>
              <a:round/>
              <a:headEnd/>
              <a:tailEnd/>
            </a:ln>
          </p:spPr>
        </p:cxnSp>
        <p:sp>
          <p:nvSpPr>
            <p:cNvPr id="2062" name="Oval 14"/>
            <p:cNvSpPr>
              <a:spLocks noChangeArrowheads="1"/>
            </p:cNvSpPr>
            <p:nvPr/>
          </p:nvSpPr>
          <p:spPr bwMode="auto">
            <a:xfrm>
              <a:off x="2230" y="11148"/>
              <a:ext cx="1800" cy="93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Register Owner, Co-Owner, User Info</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2063" name="AutoShape 15"/>
            <p:cNvCxnSpPr>
              <a:cxnSpLocks noChangeShapeType="1"/>
            </p:cNvCxnSpPr>
            <p:nvPr/>
          </p:nvCxnSpPr>
          <p:spPr bwMode="auto">
            <a:xfrm>
              <a:off x="3126" y="10671"/>
              <a:ext cx="0" cy="485"/>
            </a:xfrm>
            <a:prstGeom prst="straightConnector1">
              <a:avLst/>
            </a:prstGeom>
            <a:noFill/>
            <a:ln w="9525">
              <a:solidFill>
                <a:srgbClr val="000000"/>
              </a:solidFill>
              <a:round/>
              <a:headEnd/>
              <a:tailEnd/>
            </a:ln>
          </p:spPr>
        </p:cxnSp>
        <p:grpSp>
          <p:nvGrpSpPr>
            <p:cNvPr id="2064" name="Group 16"/>
            <p:cNvGrpSpPr>
              <a:grpSpLocks/>
            </p:cNvGrpSpPr>
            <p:nvPr/>
          </p:nvGrpSpPr>
          <p:grpSpPr bwMode="auto">
            <a:xfrm>
              <a:off x="2175" y="12513"/>
              <a:ext cx="1876" cy="492"/>
              <a:chOff x="7380" y="5945"/>
              <a:chExt cx="1464" cy="742"/>
            </a:xfrm>
          </p:grpSpPr>
          <p:sp>
            <p:nvSpPr>
              <p:cNvPr id="2065" name="Text Box 17"/>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Registration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66" name="Rectangle 18"/>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2067" name="AutoShape 19"/>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2068" name="AutoShape 20"/>
            <p:cNvCxnSpPr>
              <a:cxnSpLocks noChangeShapeType="1"/>
            </p:cNvCxnSpPr>
            <p:nvPr/>
          </p:nvCxnSpPr>
          <p:spPr bwMode="auto">
            <a:xfrm>
              <a:off x="5136" y="10659"/>
              <a:ext cx="0" cy="485"/>
            </a:xfrm>
            <a:prstGeom prst="straightConnector1">
              <a:avLst/>
            </a:prstGeom>
            <a:noFill/>
            <a:ln w="9525">
              <a:solidFill>
                <a:srgbClr val="000000"/>
              </a:solidFill>
              <a:round/>
              <a:headEnd/>
              <a:tailEnd/>
            </a:ln>
          </p:spPr>
        </p:cxnSp>
        <p:cxnSp>
          <p:nvCxnSpPr>
            <p:cNvPr id="2069" name="AutoShape 21"/>
            <p:cNvCxnSpPr>
              <a:cxnSpLocks noChangeShapeType="1"/>
            </p:cNvCxnSpPr>
            <p:nvPr/>
          </p:nvCxnSpPr>
          <p:spPr bwMode="auto">
            <a:xfrm>
              <a:off x="7027" y="10663"/>
              <a:ext cx="0" cy="485"/>
            </a:xfrm>
            <a:prstGeom prst="straightConnector1">
              <a:avLst/>
            </a:prstGeom>
            <a:noFill/>
            <a:ln w="9525">
              <a:solidFill>
                <a:srgbClr val="000000"/>
              </a:solidFill>
              <a:round/>
              <a:headEnd/>
              <a:tailEnd/>
            </a:ln>
          </p:spPr>
        </p:cxnSp>
        <p:cxnSp>
          <p:nvCxnSpPr>
            <p:cNvPr id="2070" name="AutoShape 22"/>
            <p:cNvCxnSpPr>
              <a:cxnSpLocks noChangeShapeType="1"/>
            </p:cNvCxnSpPr>
            <p:nvPr/>
          </p:nvCxnSpPr>
          <p:spPr bwMode="auto">
            <a:xfrm>
              <a:off x="9018" y="10645"/>
              <a:ext cx="0" cy="485"/>
            </a:xfrm>
            <a:prstGeom prst="straightConnector1">
              <a:avLst/>
            </a:prstGeom>
            <a:noFill/>
            <a:ln w="9525">
              <a:solidFill>
                <a:srgbClr val="000000"/>
              </a:solidFill>
              <a:round/>
              <a:headEnd/>
              <a:tailEnd/>
            </a:ln>
          </p:spPr>
        </p:cxnSp>
        <p:sp>
          <p:nvSpPr>
            <p:cNvPr id="2071" name="Oval 23"/>
            <p:cNvSpPr>
              <a:spLocks noChangeArrowheads="1"/>
            </p:cNvSpPr>
            <p:nvPr/>
          </p:nvSpPr>
          <p:spPr bwMode="auto">
            <a:xfrm>
              <a:off x="8131" y="11118"/>
              <a:ext cx="1904" cy="93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Distribute to users who satisfy policies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grpSp>
          <p:nvGrpSpPr>
            <p:cNvPr id="2072" name="Group 24"/>
            <p:cNvGrpSpPr>
              <a:grpSpLocks/>
            </p:cNvGrpSpPr>
            <p:nvPr/>
          </p:nvGrpSpPr>
          <p:grpSpPr bwMode="auto">
            <a:xfrm>
              <a:off x="4257" y="12493"/>
              <a:ext cx="1759" cy="492"/>
              <a:chOff x="7380" y="5945"/>
              <a:chExt cx="1464" cy="742"/>
            </a:xfrm>
          </p:grpSpPr>
          <p:sp>
            <p:nvSpPr>
              <p:cNvPr id="2073" name="Text Box 25"/>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User Attributes</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Arial" pitchFamily="34" charset="0"/>
                    <a:cs typeface="Times New Roman" pitchFamily="18" charset="0"/>
                  </a:rPr>
                  <a:t>A</a:t>
                </a:r>
                <a:endParaRPr kumimoji="0" lang="en-US" sz="11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074" name="Rectangle 26"/>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2075" name="AutoShape 27"/>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grpSp>
          <p:nvGrpSpPr>
            <p:cNvPr id="2076" name="Group 28"/>
            <p:cNvGrpSpPr>
              <a:grpSpLocks/>
            </p:cNvGrpSpPr>
            <p:nvPr/>
          </p:nvGrpSpPr>
          <p:grpSpPr bwMode="auto">
            <a:xfrm>
              <a:off x="6070" y="12487"/>
              <a:ext cx="1942" cy="492"/>
              <a:chOff x="7380" y="5945"/>
              <a:chExt cx="1464" cy="742"/>
            </a:xfrm>
          </p:grpSpPr>
          <p:sp>
            <p:nvSpPr>
              <p:cNvPr id="2077" name="Text Box 29"/>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Registration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78" name="Rectangle 30"/>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2079" name="AutoShape 31"/>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grpSp>
          <p:nvGrpSpPr>
            <p:cNvPr id="2080" name="Group 32"/>
            <p:cNvGrpSpPr>
              <a:grpSpLocks/>
            </p:cNvGrpSpPr>
            <p:nvPr/>
          </p:nvGrpSpPr>
          <p:grpSpPr bwMode="auto">
            <a:xfrm>
              <a:off x="8120" y="12504"/>
              <a:ext cx="1942" cy="492"/>
              <a:chOff x="7380" y="5945"/>
              <a:chExt cx="1464" cy="742"/>
            </a:xfrm>
          </p:grpSpPr>
          <p:sp>
            <p:nvSpPr>
              <p:cNvPr id="2081" name="Text Box 33"/>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File Accessors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82" name="Rectangle 34"/>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2083" name="AutoShape 35"/>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2084" name="AutoShape 36"/>
            <p:cNvCxnSpPr>
              <a:cxnSpLocks noChangeShapeType="1"/>
            </p:cNvCxnSpPr>
            <p:nvPr/>
          </p:nvCxnSpPr>
          <p:spPr bwMode="auto">
            <a:xfrm>
              <a:off x="3126" y="12067"/>
              <a:ext cx="0" cy="521"/>
            </a:xfrm>
            <a:prstGeom prst="straightConnector1">
              <a:avLst/>
            </a:prstGeom>
            <a:noFill/>
            <a:ln w="9525">
              <a:solidFill>
                <a:srgbClr val="000000"/>
              </a:solidFill>
              <a:round/>
              <a:headEnd/>
              <a:tailEnd type="triangle" w="med" len="med"/>
            </a:ln>
          </p:spPr>
        </p:cxnSp>
        <p:cxnSp>
          <p:nvCxnSpPr>
            <p:cNvPr id="2085" name="AutoShape 37"/>
            <p:cNvCxnSpPr>
              <a:cxnSpLocks noChangeShapeType="1"/>
            </p:cNvCxnSpPr>
            <p:nvPr/>
          </p:nvCxnSpPr>
          <p:spPr bwMode="auto">
            <a:xfrm>
              <a:off x="5133" y="12043"/>
              <a:ext cx="0" cy="521"/>
            </a:xfrm>
            <a:prstGeom prst="straightConnector1">
              <a:avLst/>
            </a:prstGeom>
            <a:noFill/>
            <a:ln w="9525">
              <a:solidFill>
                <a:srgbClr val="000000"/>
              </a:solidFill>
              <a:round/>
              <a:headEnd/>
              <a:tailEnd type="triangle" w="med" len="med"/>
            </a:ln>
          </p:spPr>
        </p:cxnSp>
        <p:cxnSp>
          <p:nvCxnSpPr>
            <p:cNvPr id="2086" name="AutoShape 38"/>
            <p:cNvCxnSpPr>
              <a:cxnSpLocks noChangeShapeType="1"/>
            </p:cNvCxnSpPr>
            <p:nvPr/>
          </p:nvCxnSpPr>
          <p:spPr bwMode="auto">
            <a:xfrm>
              <a:off x="7031" y="12026"/>
              <a:ext cx="0" cy="521"/>
            </a:xfrm>
            <a:prstGeom prst="straightConnector1">
              <a:avLst/>
            </a:prstGeom>
            <a:noFill/>
            <a:ln w="9525">
              <a:solidFill>
                <a:srgbClr val="000000"/>
              </a:solidFill>
              <a:round/>
              <a:headEnd/>
              <a:tailEnd type="triangle" w="med" len="med"/>
            </a:ln>
          </p:spPr>
        </p:cxnSp>
        <p:cxnSp>
          <p:nvCxnSpPr>
            <p:cNvPr id="2087" name="AutoShape 39"/>
            <p:cNvCxnSpPr>
              <a:cxnSpLocks noChangeShapeType="1"/>
            </p:cNvCxnSpPr>
            <p:nvPr/>
          </p:nvCxnSpPr>
          <p:spPr bwMode="auto">
            <a:xfrm>
              <a:off x="9080" y="12050"/>
              <a:ext cx="0" cy="521"/>
            </a:xfrm>
            <a:prstGeom prst="straightConnector1">
              <a:avLst/>
            </a:prstGeom>
            <a:noFill/>
            <a:ln w="9525">
              <a:solidFill>
                <a:srgbClr val="000000"/>
              </a:solidFill>
              <a:round/>
              <a:headEnd/>
              <a:tailEnd type="triangle" w="med" len="med"/>
            </a:ln>
          </p:spPr>
        </p:cxnSp>
        <p:sp>
          <p:nvSpPr>
            <p:cNvPr id="2088" name="Oval 40"/>
            <p:cNvSpPr>
              <a:spLocks noChangeArrowheads="1"/>
            </p:cNvSpPr>
            <p:nvPr/>
          </p:nvSpPr>
          <p:spPr bwMode="auto">
            <a:xfrm>
              <a:off x="4238" y="11133"/>
              <a:ext cx="1800" cy="93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Insert User Attributes Details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2089" name="Oval 41"/>
            <p:cNvSpPr>
              <a:spLocks noChangeArrowheads="1"/>
            </p:cNvSpPr>
            <p:nvPr/>
          </p:nvSpPr>
          <p:spPr bwMode="auto">
            <a:xfrm>
              <a:off x="6137" y="11118"/>
              <a:ext cx="1800" cy="93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Users Details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4" name="Group 2"/>
          <p:cNvGrpSpPr>
            <a:grpSpLocks/>
          </p:cNvGrpSpPr>
          <p:nvPr/>
        </p:nvGrpSpPr>
        <p:grpSpPr bwMode="auto">
          <a:xfrm>
            <a:off x="1143000" y="838200"/>
            <a:ext cx="6477000" cy="4876800"/>
            <a:chOff x="1100" y="1145"/>
            <a:chExt cx="7879" cy="5670"/>
          </a:xfrm>
        </p:grpSpPr>
        <p:sp>
          <p:nvSpPr>
            <p:cNvPr id="3075" name="Oval 3"/>
            <p:cNvSpPr>
              <a:spLocks noChangeArrowheads="1"/>
            </p:cNvSpPr>
            <p:nvPr/>
          </p:nvSpPr>
          <p:spPr bwMode="auto">
            <a:xfrm>
              <a:off x="5410" y="1145"/>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B</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076" name="Rectangle 4"/>
            <p:cNvSpPr>
              <a:spLocks noChangeArrowheads="1"/>
            </p:cNvSpPr>
            <p:nvPr/>
          </p:nvSpPr>
          <p:spPr bwMode="auto">
            <a:xfrm>
              <a:off x="5172" y="2578"/>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Co-Owner Login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077" name="Rectangle 5"/>
            <p:cNvSpPr>
              <a:spLocks noChangeArrowheads="1"/>
            </p:cNvSpPr>
            <p:nvPr/>
          </p:nvSpPr>
          <p:spPr bwMode="auto">
            <a:xfrm>
              <a:off x="7497" y="2586"/>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User Login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078" name="Rectangle 6"/>
            <p:cNvSpPr>
              <a:spLocks noChangeArrowheads="1"/>
            </p:cNvSpPr>
            <p:nvPr/>
          </p:nvSpPr>
          <p:spPr bwMode="auto">
            <a:xfrm>
              <a:off x="2870" y="2586"/>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Owner Login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3079" name="AutoShape 7"/>
            <p:cNvCxnSpPr>
              <a:cxnSpLocks noChangeShapeType="1"/>
            </p:cNvCxnSpPr>
            <p:nvPr/>
          </p:nvCxnSpPr>
          <p:spPr bwMode="auto">
            <a:xfrm>
              <a:off x="5694" y="1627"/>
              <a:ext cx="0" cy="485"/>
            </a:xfrm>
            <a:prstGeom prst="straightConnector1">
              <a:avLst/>
            </a:prstGeom>
            <a:noFill/>
            <a:ln w="9525">
              <a:solidFill>
                <a:srgbClr val="000000"/>
              </a:solidFill>
              <a:round/>
              <a:headEnd/>
              <a:tailEnd/>
            </a:ln>
          </p:spPr>
        </p:cxnSp>
        <p:cxnSp>
          <p:nvCxnSpPr>
            <p:cNvPr id="3080" name="AutoShape 8"/>
            <p:cNvCxnSpPr>
              <a:cxnSpLocks noChangeShapeType="1"/>
            </p:cNvCxnSpPr>
            <p:nvPr/>
          </p:nvCxnSpPr>
          <p:spPr bwMode="auto">
            <a:xfrm>
              <a:off x="3612" y="2107"/>
              <a:ext cx="4637" cy="17"/>
            </a:xfrm>
            <a:prstGeom prst="straightConnector1">
              <a:avLst/>
            </a:prstGeom>
            <a:noFill/>
            <a:ln w="9525">
              <a:solidFill>
                <a:srgbClr val="000000"/>
              </a:solidFill>
              <a:round/>
              <a:headEnd/>
              <a:tailEnd/>
            </a:ln>
          </p:spPr>
        </p:cxnSp>
        <p:cxnSp>
          <p:nvCxnSpPr>
            <p:cNvPr id="3081" name="AutoShape 9"/>
            <p:cNvCxnSpPr>
              <a:cxnSpLocks noChangeShapeType="1"/>
            </p:cNvCxnSpPr>
            <p:nvPr/>
          </p:nvCxnSpPr>
          <p:spPr bwMode="auto">
            <a:xfrm>
              <a:off x="5912" y="2107"/>
              <a:ext cx="1" cy="466"/>
            </a:xfrm>
            <a:prstGeom prst="straightConnector1">
              <a:avLst/>
            </a:prstGeom>
            <a:noFill/>
            <a:ln w="9525">
              <a:solidFill>
                <a:srgbClr val="000000"/>
              </a:solidFill>
              <a:round/>
              <a:headEnd/>
              <a:tailEnd/>
            </a:ln>
          </p:spPr>
        </p:cxnSp>
        <p:cxnSp>
          <p:nvCxnSpPr>
            <p:cNvPr id="3082" name="AutoShape 10"/>
            <p:cNvCxnSpPr>
              <a:cxnSpLocks noChangeShapeType="1"/>
            </p:cNvCxnSpPr>
            <p:nvPr/>
          </p:nvCxnSpPr>
          <p:spPr bwMode="auto">
            <a:xfrm>
              <a:off x="8258" y="2107"/>
              <a:ext cx="0" cy="485"/>
            </a:xfrm>
            <a:prstGeom prst="straightConnector1">
              <a:avLst/>
            </a:prstGeom>
            <a:noFill/>
            <a:ln w="9525">
              <a:solidFill>
                <a:srgbClr val="000000"/>
              </a:solidFill>
              <a:round/>
              <a:headEnd/>
              <a:tailEnd/>
            </a:ln>
          </p:spPr>
        </p:cxnSp>
        <p:cxnSp>
          <p:nvCxnSpPr>
            <p:cNvPr id="3083" name="AutoShape 11"/>
            <p:cNvCxnSpPr>
              <a:cxnSpLocks noChangeShapeType="1"/>
            </p:cNvCxnSpPr>
            <p:nvPr/>
          </p:nvCxnSpPr>
          <p:spPr bwMode="auto">
            <a:xfrm>
              <a:off x="3612" y="2110"/>
              <a:ext cx="0" cy="485"/>
            </a:xfrm>
            <a:prstGeom prst="straightConnector1">
              <a:avLst/>
            </a:prstGeom>
            <a:noFill/>
            <a:ln w="9525">
              <a:solidFill>
                <a:srgbClr val="000000"/>
              </a:solidFill>
              <a:round/>
              <a:headEnd/>
              <a:tailEnd/>
            </a:ln>
          </p:spPr>
        </p:cxnSp>
        <p:cxnSp>
          <p:nvCxnSpPr>
            <p:cNvPr id="3084" name="AutoShape 12"/>
            <p:cNvCxnSpPr>
              <a:cxnSpLocks noChangeShapeType="1"/>
            </p:cNvCxnSpPr>
            <p:nvPr/>
          </p:nvCxnSpPr>
          <p:spPr bwMode="auto">
            <a:xfrm>
              <a:off x="2031" y="4584"/>
              <a:ext cx="0" cy="485"/>
            </a:xfrm>
            <a:prstGeom prst="straightConnector1">
              <a:avLst/>
            </a:prstGeom>
            <a:noFill/>
            <a:ln w="9525">
              <a:solidFill>
                <a:srgbClr val="000000"/>
              </a:solidFill>
              <a:round/>
              <a:headEnd/>
              <a:tailEnd/>
            </a:ln>
          </p:spPr>
        </p:cxnSp>
        <p:grpSp>
          <p:nvGrpSpPr>
            <p:cNvPr id="3085" name="Group 13"/>
            <p:cNvGrpSpPr>
              <a:grpSpLocks/>
            </p:cNvGrpSpPr>
            <p:nvPr/>
          </p:nvGrpSpPr>
          <p:grpSpPr bwMode="auto">
            <a:xfrm>
              <a:off x="1100" y="6263"/>
              <a:ext cx="1876" cy="492"/>
              <a:chOff x="7380" y="5945"/>
              <a:chExt cx="1464" cy="742"/>
            </a:xfrm>
          </p:grpSpPr>
          <p:sp>
            <p:nvSpPr>
              <p:cNvPr id="3086" name="Text Box 14"/>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Upload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087" name="Rectangle 15"/>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3088" name="AutoShape 16"/>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3089" name="AutoShape 17"/>
            <p:cNvCxnSpPr>
              <a:cxnSpLocks noChangeShapeType="1"/>
            </p:cNvCxnSpPr>
            <p:nvPr/>
          </p:nvCxnSpPr>
          <p:spPr bwMode="auto">
            <a:xfrm flipH="1">
              <a:off x="5912" y="3151"/>
              <a:ext cx="6" cy="259"/>
            </a:xfrm>
            <a:prstGeom prst="straightConnector1">
              <a:avLst/>
            </a:prstGeom>
            <a:noFill/>
            <a:ln w="9525">
              <a:solidFill>
                <a:srgbClr val="000000"/>
              </a:solidFill>
              <a:round/>
              <a:headEnd/>
              <a:tailEnd/>
            </a:ln>
          </p:spPr>
        </p:cxnSp>
        <p:cxnSp>
          <p:nvCxnSpPr>
            <p:cNvPr id="3090" name="AutoShape 18"/>
            <p:cNvCxnSpPr>
              <a:cxnSpLocks noChangeShapeType="1"/>
            </p:cNvCxnSpPr>
            <p:nvPr/>
          </p:nvCxnSpPr>
          <p:spPr bwMode="auto">
            <a:xfrm>
              <a:off x="2380" y="6132"/>
              <a:ext cx="1" cy="196"/>
            </a:xfrm>
            <a:prstGeom prst="straightConnector1">
              <a:avLst/>
            </a:prstGeom>
            <a:noFill/>
            <a:ln w="9525">
              <a:solidFill>
                <a:srgbClr val="000000"/>
              </a:solidFill>
              <a:round/>
              <a:headEnd/>
              <a:tailEnd/>
            </a:ln>
          </p:spPr>
        </p:cxnSp>
        <p:grpSp>
          <p:nvGrpSpPr>
            <p:cNvPr id="3091" name="Group 19"/>
            <p:cNvGrpSpPr>
              <a:grpSpLocks/>
            </p:cNvGrpSpPr>
            <p:nvPr/>
          </p:nvGrpSpPr>
          <p:grpSpPr bwMode="auto">
            <a:xfrm>
              <a:off x="4362" y="6323"/>
              <a:ext cx="1759" cy="492"/>
              <a:chOff x="7380" y="5945"/>
              <a:chExt cx="1464" cy="742"/>
            </a:xfrm>
          </p:grpSpPr>
          <p:sp>
            <p:nvSpPr>
              <p:cNvPr id="3092" name="Text Box 20"/>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Co-owner Policies</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093" name="Rectangle 21"/>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3094" name="AutoShape 22"/>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3095" name="AutoShape 23"/>
            <p:cNvCxnSpPr>
              <a:cxnSpLocks noChangeShapeType="1"/>
            </p:cNvCxnSpPr>
            <p:nvPr/>
          </p:nvCxnSpPr>
          <p:spPr bwMode="auto">
            <a:xfrm>
              <a:off x="2029" y="5821"/>
              <a:ext cx="0" cy="521"/>
            </a:xfrm>
            <a:prstGeom prst="straightConnector1">
              <a:avLst/>
            </a:prstGeom>
            <a:noFill/>
            <a:ln w="9525">
              <a:solidFill>
                <a:srgbClr val="000000"/>
              </a:solidFill>
              <a:round/>
              <a:headEnd/>
              <a:tailEnd type="triangle" w="med" len="med"/>
            </a:ln>
          </p:spPr>
        </p:cxnSp>
        <p:cxnSp>
          <p:nvCxnSpPr>
            <p:cNvPr id="3096" name="AutoShape 24"/>
            <p:cNvCxnSpPr>
              <a:cxnSpLocks noChangeShapeType="1"/>
            </p:cNvCxnSpPr>
            <p:nvPr/>
          </p:nvCxnSpPr>
          <p:spPr bwMode="auto">
            <a:xfrm>
              <a:off x="3612" y="3164"/>
              <a:ext cx="0" cy="485"/>
            </a:xfrm>
            <a:prstGeom prst="straightConnector1">
              <a:avLst/>
            </a:prstGeom>
            <a:noFill/>
            <a:ln w="9525">
              <a:solidFill>
                <a:srgbClr val="000000"/>
              </a:solidFill>
              <a:round/>
              <a:headEnd/>
              <a:tailEnd/>
            </a:ln>
          </p:spPr>
        </p:cxnSp>
        <p:cxnSp>
          <p:nvCxnSpPr>
            <p:cNvPr id="3097" name="AutoShape 25"/>
            <p:cNvCxnSpPr>
              <a:cxnSpLocks noChangeShapeType="1"/>
            </p:cNvCxnSpPr>
            <p:nvPr/>
          </p:nvCxnSpPr>
          <p:spPr bwMode="auto">
            <a:xfrm>
              <a:off x="2029" y="3612"/>
              <a:ext cx="3181" cy="24"/>
            </a:xfrm>
            <a:prstGeom prst="straightConnector1">
              <a:avLst/>
            </a:prstGeom>
            <a:noFill/>
            <a:ln w="9525">
              <a:solidFill>
                <a:srgbClr val="000000"/>
              </a:solidFill>
              <a:round/>
              <a:headEnd/>
              <a:tailEnd/>
            </a:ln>
          </p:spPr>
        </p:cxnSp>
        <p:cxnSp>
          <p:nvCxnSpPr>
            <p:cNvPr id="3098" name="AutoShape 26"/>
            <p:cNvCxnSpPr>
              <a:cxnSpLocks noChangeShapeType="1"/>
            </p:cNvCxnSpPr>
            <p:nvPr/>
          </p:nvCxnSpPr>
          <p:spPr bwMode="auto">
            <a:xfrm>
              <a:off x="3683" y="3625"/>
              <a:ext cx="0" cy="485"/>
            </a:xfrm>
            <a:prstGeom prst="straightConnector1">
              <a:avLst/>
            </a:prstGeom>
            <a:noFill/>
            <a:ln w="9525">
              <a:solidFill>
                <a:srgbClr val="000000"/>
              </a:solidFill>
              <a:round/>
              <a:headEnd/>
              <a:tailEnd/>
            </a:ln>
          </p:spPr>
        </p:cxnSp>
        <p:cxnSp>
          <p:nvCxnSpPr>
            <p:cNvPr id="3099" name="AutoShape 27"/>
            <p:cNvCxnSpPr>
              <a:cxnSpLocks noChangeShapeType="1"/>
            </p:cNvCxnSpPr>
            <p:nvPr/>
          </p:nvCxnSpPr>
          <p:spPr bwMode="auto">
            <a:xfrm>
              <a:off x="5210" y="3631"/>
              <a:ext cx="0" cy="485"/>
            </a:xfrm>
            <a:prstGeom prst="straightConnector1">
              <a:avLst/>
            </a:prstGeom>
            <a:noFill/>
            <a:ln w="9525">
              <a:solidFill>
                <a:srgbClr val="000000"/>
              </a:solidFill>
              <a:round/>
              <a:headEnd/>
              <a:tailEnd/>
            </a:ln>
          </p:spPr>
        </p:cxnSp>
        <p:cxnSp>
          <p:nvCxnSpPr>
            <p:cNvPr id="3100" name="AutoShape 28"/>
            <p:cNvCxnSpPr>
              <a:cxnSpLocks noChangeShapeType="1"/>
            </p:cNvCxnSpPr>
            <p:nvPr/>
          </p:nvCxnSpPr>
          <p:spPr bwMode="auto">
            <a:xfrm>
              <a:off x="2029" y="3629"/>
              <a:ext cx="0" cy="485"/>
            </a:xfrm>
            <a:prstGeom prst="straightConnector1">
              <a:avLst/>
            </a:prstGeom>
            <a:noFill/>
            <a:ln w="9525">
              <a:solidFill>
                <a:srgbClr val="000000"/>
              </a:solidFill>
              <a:round/>
              <a:headEnd/>
              <a:tailEnd/>
            </a:ln>
          </p:spPr>
        </p:cxnSp>
        <p:sp>
          <p:nvSpPr>
            <p:cNvPr id="3101" name="Rectangle 29"/>
            <p:cNvSpPr>
              <a:spLocks noChangeArrowheads="1"/>
            </p:cNvSpPr>
            <p:nvPr/>
          </p:nvSpPr>
          <p:spPr bwMode="auto">
            <a:xfrm>
              <a:off x="1364" y="4051"/>
              <a:ext cx="1336" cy="53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Co-owner Attributes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102" name="Rectangle 30"/>
            <p:cNvSpPr>
              <a:spLocks noChangeArrowheads="1"/>
            </p:cNvSpPr>
            <p:nvPr/>
          </p:nvSpPr>
          <p:spPr bwMode="auto">
            <a:xfrm>
              <a:off x="3015" y="4064"/>
              <a:ext cx="1342" cy="53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Co-owner Attributes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103" name="Rectangle 31"/>
            <p:cNvSpPr>
              <a:spLocks noChangeArrowheads="1"/>
            </p:cNvSpPr>
            <p:nvPr/>
          </p:nvSpPr>
          <p:spPr bwMode="auto">
            <a:xfrm>
              <a:off x="4549" y="4051"/>
              <a:ext cx="1342" cy="53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Co-owner Attributes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104" name="Oval 32"/>
            <p:cNvSpPr>
              <a:spLocks noChangeArrowheads="1"/>
            </p:cNvSpPr>
            <p:nvPr/>
          </p:nvSpPr>
          <p:spPr bwMode="auto">
            <a:xfrm>
              <a:off x="5629" y="3410"/>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105" name="Oval 33"/>
            <p:cNvSpPr>
              <a:spLocks noChangeArrowheads="1"/>
            </p:cNvSpPr>
            <p:nvPr/>
          </p:nvSpPr>
          <p:spPr bwMode="auto">
            <a:xfrm>
              <a:off x="7957" y="3410"/>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D</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3106" name="AutoShape 34"/>
            <p:cNvCxnSpPr>
              <a:cxnSpLocks noChangeShapeType="1"/>
            </p:cNvCxnSpPr>
            <p:nvPr/>
          </p:nvCxnSpPr>
          <p:spPr bwMode="auto">
            <a:xfrm flipH="1">
              <a:off x="8230" y="3164"/>
              <a:ext cx="6" cy="259"/>
            </a:xfrm>
            <a:prstGeom prst="straightConnector1">
              <a:avLst/>
            </a:prstGeom>
            <a:noFill/>
            <a:ln w="9525">
              <a:solidFill>
                <a:srgbClr val="000000"/>
              </a:solidFill>
              <a:round/>
              <a:headEnd/>
              <a:tailEnd/>
            </a:ln>
          </p:spPr>
        </p:cxnSp>
        <p:sp>
          <p:nvSpPr>
            <p:cNvPr id="3107" name="Oval 35"/>
            <p:cNvSpPr>
              <a:spLocks noChangeArrowheads="1"/>
            </p:cNvSpPr>
            <p:nvPr/>
          </p:nvSpPr>
          <p:spPr bwMode="auto">
            <a:xfrm>
              <a:off x="1277" y="5069"/>
              <a:ext cx="1514"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Upload Files Info Cloud</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3108" name="AutoShape 36"/>
            <p:cNvCxnSpPr>
              <a:cxnSpLocks noChangeShapeType="1"/>
            </p:cNvCxnSpPr>
            <p:nvPr/>
          </p:nvCxnSpPr>
          <p:spPr bwMode="auto">
            <a:xfrm>
              <a:off x="5223" y="4584"/>
              <a:ext cx="0" cy="485"/>
            </a:xfrm>
            <a:prstGeom prst="straightConnector1">
              <a:avLst/>
            </a:prstGeom>
            <a:noFill/>
            <a:ln w="9525">
              <a:solidFill>
                <a:srgbClr val="000000"/>
              </a:solidFill>
              <a:round/>
              <a:headEnd/>
              <a:tailEnd/>
            </a:ln>
          </p:spPr>
        </p:cxnSp>
        <p:cxnSp>
          <p:nvCxnSpPr>
            <p:cNvPr id="3109" name="AutoShape 37"/>
            <p:cNvCxnSpPr>
              <a:cxnSpLocks noChangeShapeType="1"/>
            </p:cNvCxnSpPr>
            <p:nvPr/>
          </p:nvCxnSpPr>
          <p:spPr bwMode="auto">
            <a:xfrm>
              <a:off x="3683" y="4597"/>
              <a:ext cx="0" cy="485"/>
            </a:xfrm>
            <a:prstGeom prst="straightConnector1">
              <a:avLst/>
            </a:prstGeom>
            <a:noFill/>
            <a:ln w="9525">
              <a:solidFill>
                <a:srgbClr val="000000"/>
              </a:solidFill>
              <a:round/>
              <a:headEnd/>
              <a:tailEnd/>
            </a:ln>
          </p:spPr>
        </p:cxnSp>
        <p:sp>
          <p:nvSpPr>
            <p:cNvPr id="3110" name="Oval 38"/>
            <p:cNvSpPr>
              <a:spLocks noChangeArrowheads="1"/>
            </p:cNvSpPr>
            <p:nvPr/>
          </p:nvSpPr>
          <p:spPr bwMode="auto">
            <a:xfrm>
              <a:off x="2911" y="5082"/>
              <a:ext cx="1514"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Upload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111" name="Oval 39"/>
            <p:cNvSpPr>
              <a:spLocks noChangeArrowheads="1"/>
            </p:cNvSpPr>
            <p:nvPr/>
          </p:nvSpPr>
          <p:spPr bwMode="auto">
            <a:xfrm>
              <a:off x="4470" y="5095"/>
              <a:ext cx="1514"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Display Co-owner Policy</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3112" name="AutoShape 40"/>
            <p:cNvCxnSpPr>
              <a:cxnSpLocks noChangeShapeType="1"/>
            </p:cNvCxnSpPr>
            <p:nvPr/>
          </p:nvCxnSpPr>
          <p:spPr bwMode="auto">
            <a:xfrm>
              <a:off x="2380" y="6127"/>
              <a:ext cx="1284" cy="0"/>
            </a:xfrm>
            <a:prstGeom prst="straightConnector1">
              <a:avLst/>
            </a:prstGeom>
            <a:noFill/>
            <a:ln w="9525">
              <a:solidFill>
                <a:srgbClr val="000000"/>
              </a:solidFill>
              <a:round/>
              <a:headEnd/>
              <a:tailEnd/>
            </a:ln>
          </p:spPr>
        </p:cxnSp>
        <p:cxnSp>
          <p:nvCxnSpPr>
            <p:cNvPr id="3113" name="AutoShape 41"/>
            <p:cNvCxnSpPr>
              <a:cxnSpLocks noChangeShapeType="1"/>
            </p:cNvCxnSpPr>
            <p:nvPr/>
          </p:nvCxnSpPr>
          <p:spPr bwMode="auto">
            <a:xfrm flipV="1">
              <a:off x="3664" y="5821"/>
              <a:ext cx="1" cy="306"/>
            </a:xfrm>
            <a:prstGeom prst="straightConnector1">
              <a:avLst/>
            </a:prstGeom>
            <a:noFill/>
            <a:ln w="9525">
              <a:solidFill>
                <a:srgbClr val="000000"/>
              </a:solidFill>
              <a:round/>
              <a:headEnd/>
              <a:tailEnd type="triangle" w="med" len="med"/>
            </a:ln>
          </p:spPr>
        </p:cxnSp>
        <p:cxnSp>
          <p:nvCxnSpPr>
            <p:cNvPr id="3114" name="AutoShape 42"/>
            <p:cNvCxnSpPr>
              <a:cxnSpLocks noChangeShapeType="1"/>
            </p:cNvCxnSpPr>
            <p:nvPr/>
          </p:nvCxnSpPr>
          <p:spPr bwMode="auto">
            <a:xfrm flipV="1">
              <a:off x="5235" y="5826"/>
              <a:ext cx="0" cy="552"/>
            </a:xfrm>
            <a:prstGeom prst="straightConnector1">
              <a:avLst/>
            </a:prstGeom>
            <a:noFill/>
            <a:ln w="9525">
              <a:solidFill>
                <a:srgbClr val="000000"/>
              </a:solidFill>
              <a:round/>
              <a:headEnd/>
              <a:tailEnd type="triangl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a:grpSpLocks/>
          </p:cNvGrpSpPr>
          <p:nvPr/>
        </p:nvGrpSpPr>
        <p:grpSpPr bwMode="auto">
          <a:xfrm>
            <a:off x="1676400" y="457200"/>
            <a:ext cx="5791200" cy="2667000"/>
            <a:chOff x="2360" y="7099"/>
            <a:chExt cx="6490" cy="4107"/>
          </a:xfrm>
        </p:grpSpPr>
        <p:sp>
          <p:nvSpPr>
            <p:cNvPr id="4099" name="Oval 3"/>
            <p:cNvSpPr>
              <a:spLocks noChangeArrowheads="1"/>
            </p:cNvSpPr>
            <p:nvPr/>
          </p:nvSpPr>
          <p:spPr bwMode="auto">
            <a:xfrm>
              <a:off x="5095" y="7099"/>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00" name="Rectangle 4"/>
            <p:cNvSpPr>
              <a:spLocks noChangeArrowheads="1"/>
            </p:cNvSpPr>
            <p:nvPr/>
          </p:nvSpPr>
          <p:spPr bwMode="auto">
            <a:xfrm>
              <a:off x="4857" y="8532"/>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Add File Policies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01" name="Rectangle 5"/>
            <p:cNvSpPr>
              <a:spLocks noChangeArrowheads="1"/>
            </p:cNvSpPr>
            <p:nvPr/>
          </p:nvSpPr>
          <p:spPr bwMode="auto">
            <a:xfrm>
              <a:off x="7182" y="8540"/>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Download Users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02" name="Rectangle 6"/>
            <p:cNvSpPr>
              <a:spLocks noChangeArrowheads="1"/>
            </p:cNvSpPr>
            <p:nvPr/>
          </p:nvSpPr>
          <p:spPr bwMode="auto">
            <a:xfrm>
              <a:off x="2555" y="8540"/>
              <a:ext cx="1482" cy="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4103" name="AutoShape 7"/>
            <p:cNvCxnSpPr>
              <a:cxnSpLocks noChangeShapeType="1"/>
            </p:cNvCxnSpPr>
            <p:nvPr/>
          </p:nvCxnSpPr>
          <p:spPr bwMode="auto">
            <a:xfrm>
              <a:off x="5379" y="7581"/>
              <a:ext cx="0" cy="485"/>
            </a:xfrm>
            <a:prstGeom prst="straightConnector1">
              <a:avLst/>
            </a:prstGeom>
            <a:noFill/>
            <a:ln w="9525">
              <a:solidFill>
                <a:srgbClr val="000000"/>
              </a:solidFill>
              <a:round/>
              <a:headEnd/>
              <a:tailEnd/>
            </a:ln>
          </p:spPr>
        </p:cxnSp>
        <p:cxnSp>
          <p:nvCxnSpPr>
            <p:cNvPr id="4104" name="AutoShape 8"/>
            <p:cNvCxnSpPr>
              <a:cxnSpLocks noChangeShapeType="1"/>
            </p:cNvCxnSpPr>
            <p:nvPr/>
          </p:nvCxnSpPr>
          <p:spPr bwMode="auto">
            <a:xfrm>
              <a:off x="3297" y="8061"/>
              <a:ext cx="4637" cy="17"/>
            </a:xfrm>
            <a:prstGeom prst="straightConnector1">
              <a:avLst/>
            </a:prstGeom>
            <a:noFill/>
            <a:ln w="9525">
              <a:solidFill>
                <a:srgbClr val="000000"/>
              </a:solidFill>
              <a:round/>
              <a:headEnd/>
              <a:tailEnd/>
            </a:ln>
          </p:spPr>
        </p:cxnSp>
        <p:cxnSp>
          <p:nvCxnSpPr>
            <p:cNvPr id="4105" name="AutoShape 9"/>
            <p:cNvCxnSpPr>
              <a:cxnSpLocks noChangeShapeType="1"/>
            </p:cNvCxnSpPr>
            <p:nvPr/>
          </p:nvCxnSpPr>
          <p:spPr bwMode="auto">
            <a:xfrm>
              <a:off x="5597" y="8061"/>
              <a:ext cx="1" cy="466"/>
            </a:xfrm>
            <a:prstGeom prst="straightConnector1">
              <a:avLst/>
            </a:prstGeom>
            <a:noFill/>
            <a:ln w="9525">
              <a:solidFill>
                <a:srgbClr val="000000"/>
              </a:solidFill>
              <a:round/>
              <a:headEnd/>
              <a:tailEnd/>
            </a:ln>
          </p:spPr>
        </p:cxnSp>
        <p:cxnSp>
          <p:nvCxnSpPr>
            <p:cNvPr id="4106" name="AutoShape 10"/>
            <p:cNvCxnSpPr>
              <a:cxnSpLocks noChangeShapeType="1"/>
            </p:cNvCxnSpPr>
            <p:nvPr/>
          </p:nvCxnSpPr>
          <p:spPr bwMode="auto">
            <a:xfrm>
              <a:off x="7943" y="8061"/>
              <a:ext cx="0" cy="485"/>
            </a:xfrm>
            <a:prstGeom prst="straightConnector1">
              <a:avLst/>
            </a:prstGeom>
            <a:noFill/>
            <a:ln w="9525">
              <a:solidFill>
                <a:srgbClr val="000000"/>
              </a:solidFill>
              <a:round/>
              <a:headEnd/>
              <a:tailEnd/>
            </a:ln>
          </p:spPr>
        </p:cxnSp>
        <p:cxnSp>
          <p:nvCxnSpPr>
            <p:cNvPr id="4107" name="AutoShape 11"/>
            <p:cNvCxnSpPr>
              <a:cxnSpLocks noChangeShapeType="1"/>
            </p:cNvCxnSpPr>
            <p:nvPr/>
          </p:nvCxnSpPr>
          <p:spPr bwMode="auto">
            <a:xfrm>
              <a:off x="3297" y="8064"/>
              <a:ext cx="0" cy="485"/>
            </a:xfrm>
            <a:prstGeom prst="straightConnector1">
              <a:avLst/>
            </a:prstGeom>
            <a:noFill/>
            <a:ln w="9525">
              <a:solidFill>
                <a:srgbClr val="000000"/>
              </a:solidFill>
              <a:round/>
              <a:headEnd/>
              <a:tailEnd/>
            </a:ln>
          </p:spPr>
        </p:cxnSp>
        <p:cxnSp>
          <p:nvCxnSpPr>
            <p:cNvPr id="4108" name="AutoShape 12"/>
            <p:cNvCxnSpPr>
              <a:cxnSpLocks noChangeShapeType="1"/>
            </p:cNvCxnSpPr>
            <p:nvPr/>
          </p:nvCxnSpPr>
          <p:spPr bwMode="auto">
            <a:xfrm>
              <a:off x="3286" y="9055"/>
              <a:ext cx="0" cy="485"/>
            </a:xfrm>
            <a:prstGeom prst="straightConnector1">
              <a:avLst/>
            </a:prstGeom>
            <a:noFill/>
            <a:ln w="9525">
              <a:solidFill>
                <a:srgbClr val="000000"/>
              </a:solidFill>
              <a:round/>
              <a:headEnd/>
              <a:tailEnd/>
            </a:ln>
          </p:spPr>
        </p:cxnSp>
        <p:cxnSp>
          <p:nvCxnSpPr>
            <p:cNvPr id="4109" name="AutoShape 13"/>
            <p:cNvCxnSpPr>
              <a:cxnSpLocks noChangeShapeType="1"/>
            </p:cNvCxnSpPr>
            <p:nvPr/>
          </p:nvCxnSpPr>
          <p:spPr bwMode="auto">
            <a:xfrm>
              <a:off x="7913" y="9106"/>
              <a:ext cx="0" cy="485"/>
            </a:xfrm>
            <a:prstGeom prst="straightConnector1">
              <a:avLst/>
            </a:prstGeom>
            <a:noFill/>
            <a:ln w="9525">
              <a:solidFill>
                <a:srgbClr val="000000"/>
              </a:solidFill>
              <a:round/>
              <a:headEnd/>
              <a:tailEnd/>
            </a:ln>
          </p:spPr>
        </p:cxnSp>
        <p:cxnSp>
          <p:nvCxnSpPr>
            <p:cNvPr id="4110" name="AutoShape 14"/>
            <p:cNvCxnSpPr>
              <a:cxnSpLocks noChangeShapeType="1"/>
            </p:cNvCxnSpPr>
            <p:nvPr/>
          </p:nvCxnSpPr>
          <p:spPr bwMode="auto">
            <a:xfrm>
              <a:off x="5618" y="9102"/>
              <a:ext cx="0" cy="485"/>
            </a:xfrm>
            <a:prstGeom prst="straightConnector1">
              <a:avLst/>
            </a:prstGeom>
            <a:noFill/>
            <a:ln w="9525">
              <a:solidFill>
                <a:srgbClr val="000000"/>
              </a:solidFill>
              <a:round/>
              <a:headEnd/>
              <a:tailEnd/>
            </a:ln>
          </p:spPr>
        </p:cxnSp>
        <p:sp>
          <p:nvSpPr>
            <p:cNvPr id="4111" name="Oval 15"/>
            <p:cNvSpPr>
              <a:spLocks noChangeArrowheads="1"/>
            </p:cNvSpPr>
            <p:nvPr/>
          </p:nvSpPr>
          <p:spPr bwMode="auto">
            <a:xfrm>
              <a:off x="4761" y="9587"/>
              <a:ext cx="1725"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Add Condition to the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grpSp>
          <p:nvGrpSpPr>
            <p:cNvPr id="4112" name="Group 16"/>
            <p:cNvGrpSpPr>
              <a:grpSpLocks/>
            </p:cNvGrpSpPr>
            <p:nvPr/>
          </p:nvGrpSpPr>
          <p:grpSpPr bwMode="auto">
            <a:xfrm>
              <a:off x="2360" y="10668"/>
              <a:ext cx="1876" cy="492"/>
              <a:chOff x="7380" y="5945"/>
              <a:chExt cx="1464" cy="742"/>
            </a:xfrm>
          </p:grpSpPr>
          <p:sp>
            <p:nvSpPr>
              <p:cNvPr id="4113" name="Text Box 17"/>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Upload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14" name="Rectangle 18"/>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US" sz="1100">
                  <a:latin typeface="Times New Roman" pitchFamily="18" charset="0"/>
                  <a:cs typeface="Times New Roman" pitchFamily="18" charset="0"/>
                </a:endParaRPr>
              </a:p>
            </p:txBody>
          </p:sp>
          <p:cxnSp>
            <p:nvCxnSpPr>
              <p:cNvPr id="4115" name="AutoShape 19"/>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sp>
          <p:nvSpPr>
            <p:cNvPr id="4116" name="Oval 20"/>
            <p:cNvSpPr>
              <a:spLocks noChangeArrowheads="1"/>
            </p:cNvSpPr>
            <p:nvPr/>
          </p:nvSpPr>
          <p:spPr bwMode="auto">
            <a:xfrm>
              <a:off x="2434" y="9557"/>
              <a:ext cx="1725"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17" name="Oval 21"/>
            <p:cNvSpPr>
              <a:spLocks noChangeArrowheads="1"/>
            </p:cNvSpPr>
            <p:nvPr/>
          </p:nvSpPr>
          <p:spPr bwMode="auto">
            <a:xfrm>
              <a:off x="7050" y="9593"/>
              <a:ext cx="1725"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 who download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4118" name="AutoShape 22"/>
            <p:cNvCxnSpPr>
              <a:cxnSpLocks noChangeShapeType="1"/>
            </p:cNvCxnSpPr>
            <p:nvPr/>
          </p:nvCxnSpPr>
          <p:spPr bwMode="auto">
            <a:xfrm flipV="1">
              <a:off x="3286" y="10288"/>
              <a:ext cx="0" cy="435"/>
            </a:xfrm>
            <a:prstGeom prst="straightConnector1">
              <a:avLst/>
            </a:prstGeom>
            <a:noFill/>
            <a:ln w="9525">
              <a:solidFill>
                <a:srgbClr val="000000"/>
              </a:solidFill>
              <a:round/>
              <a:headEnd/>
              <a:tailEnd type="triangle" w="med" len="med"/>
            </a:ln>
          </p:spPr>
        </p:cxnSp>
        <p:grpSp>
          <p:nvGrpSpPr>
            <p:cNvPr id="4119" name="Group 23"/>
            <p:cNvGrpSpPr>
              <a:grpSpLocks/>
            </p:cNvGrpSpPr>
            <p:nvPr/>
          </p:nvGrpSpPr>
          <p:grpSpPr bwMode="auto">
            <a:xfrm>
              <a:off x="4696" y="10707"/>
              <a:ext cx="1876" cy="492"/>
              <a:chOff x="7380" y="5945"/>
              <a:chExt cx="1464" cy="742"/>
            </a:xfrm>
          </p:grpSpPr>
          <p:sp>
            <p:nvSpPr>
              <p:cNvPr id="4120" name="Text Box 24"/>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Co-owner Policies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21" name="Rectangle 25"/>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US" sz="1100">
                  <a:latin typeface="Times New Roman" pitchFamily="18" charset="0"/>
                  <a:cs typeface="Times New Roman" pitchFamily="18" charset="0"/>
                </a:endParaRPr>
              </a:p>
            </p:txBody>
          </p:sp>
          <p:cxnSp>
            <p:nvCxnSpPr>
              <p:cNvPr id="4122" name="AutoShape 26"/>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grpSp>
          <p:nvGrpSpPr>
            <p:cNvPr id="4123" name="Group 27"/>
            <p:cNvGrpSpPr>
              <a:grpSpLocks/>
            </p:cNvGrpSpPr>
            <p:nvPr/>
          </p:nvGrpSpPr>
          <p:grpSpPr bwMode="auto">
            <a:xfrm>
              <a:off x="6974" y="10714"/>
              <a:ext cx="1876" cy="492"/>
              <a:chOff x="7380" y="5945"/>
              <a:chExt cx="1464" cy="742"/>
            </a:xfrm>
          </p:grpSpPr>
          <p:sp>
            <p:nvSpPr>
              <p:cNvPr id="4124" name="Text Box 28"/>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File Accessors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25" name="Rectangle 29"/>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algn="ctr"/>
                <a:endParaRPr lang="en-US" sz="1100">
                  <a:latin typeface="Times New Roman" pitchFamily="18" charset="0"/>
                  <a:cs typeface="Times New Roman" pitchFamily="18" charset="0"/>
                </a:endParaRPr>
              </a:p>
            </p:txBody>
          </p:sp>
          <p:cxnSp>
            <p:nvCxnSpPr>
              <p:cNvPr id="4126" name="AutoShape 30"/>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4127" name="AutoShape 31"/>
            <p:cNvCxnSpPr>
              <a:cxnSpLocks noChangeShapeType="1"/>
            </p:cNvCxnSpPr>
            <p:nvPr/>
          </p:nvCxnSpPr>
          <p:spPr bwMode="auto">
            <a:xfrm flipV="1">
              <a:off x="7904" y="10328"/>
              <a:ext cx="0" cy="435"/>
            </a:xfrm>
            <a:prstGeom prst="straightConnector1">
              <a:avLst/>
            </a:prstGeom>
            <a:noFill/>
            <a:ln w="9525">
              <a:solidFill>
                <a:srgbClr val="000000"/>
              </a:solidFill>
              <a:round/>
              <a:headEnd/>
              <a:tailEnd type="triangle" w="med" len="med"/>
            </a:ln>
          </p:spPr>
        </p:cxnSp>
        <p:cxnSp>
          <p:nvCxnSpPr>
            <p:cNvPr id="4128" name="AutoShape 32"/>
            <p:cNvCxnSpPr>
              <a:cxnSpLocks noChangeShapeType="1"/>
            </p:cNvCxnSpPr>
            <p:nvPr/>
          </p:nvCxnSpPr>
          <p:spPr bwMode="auto">
            <a:xfrm>
              <a:off x="5624" y="10345"/>
              <a:ext cx="7" cy="427"/>
            </a:xfrm>
            <a:prstGeom prst="straightConnector1">
              <a:avLst/>
            </a:prstGeom>
            <a:noFill/>
            <a:ln w="9525">
              <a:solidFill>
                <a:srgbClr val="000000"/>
              </a:solidFill>
              <a:round/>
              <a:headEnd/>
              <a:tailEnd type="triangle" w="med" len="med"/>
            </a:ln>
          </p:spPr>
        </p:cxnSp>
      </p:grpSp>
      <p:grpSp>
        <p:nvGrpSpPr>
          <p:cNvPr id="4129" name="Group 33"/>
          <p:cNvGrpSpPr>
            <a:grpSpLocks/>
          </p:cNvGrpSpPr>
          <p:nvPr/>
        </p:nvGrpSpPr>
        <p:grpSpPr bwMode="auto">
          <a:xfrm>
            <a:off x="1905000" y="3505200"/>
            <a:ext cx="5791200" cy="2743200"/>
            <a:chOff x="3200" y="1500"/>
            <a:chExt cx="5671" cy="3937"/>
          </a:xfrm>
        </p:grpSpPr>
        <p:sp>
          <p:nvSpPr>
            <p:cNvPr id="4130" name="Oval 34"/>
            <p:cNvSpPr>
              <a:spLocks noChangeArrowheads="1"/>
            </p:cNvSpPr>
            <p:nvPr/>
          </p:nvSpPr>
          <p:spPr bwMode="auto">
            <a:xfrm>
              <a:off x="5756" y="1500"/>
              <a:ext cx="569" cy="494"/>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D</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31" name="Rectangle 35"/>
            <p:cNvSpPr>
              <a:spLocks noChangeArrowheads="1"/>
            </p:cNvSpPr>
            <p:nvPr/>
          </p:nvSpPr>
          <p:spPr bwMode="auto">
            <a:xfrm>
              <a:off x="3436" y="2941"/>
              <a:ext cx="1414" cy="40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My Details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4132" name="AutoShape 36"/>
            <p:cNvCxnSpPr>
              <a:cxnSpLocks noChangeShapeType="1"/>
            </p:cNvCxnSpPr>
            <p:nvPr/>
          </p:nvCxnSpPr>
          <p:spPr bwMode="auto">
            <a:xfrm>
              <a:off x="6020" y="1982"/>
              <a:ext cx="0" cy="485"/>
            </a:xfrm>
            <a:prstGeom prst="straightConnector1">
              <a:avLst/>
            </a:prstGeom>
            <a:noFill/>
            <a:ln w="9525">
              <a:solidFill>
                <a:srgbClr val="000000"/>
              </a:solidFill>
              <a:round/>
              <a:headEnd/>
              <a:tailEnd/>
            </a:ln>
          </p:spPr>
        </p:cxnSp>
        <p:cxnSp>
          <p:nvCxnSpPr>
            <p:cNvPr id="4133" name="AutoShape 37"/>
            <p:cNvCxnSpPr>
              <a:cxnSpLocks noChangeShapeType="1"/>
            </p:cNvCxnSpPr>
            <p:nvPr/>
          </p:nvCxnSpPr>
          <p:spPr bwMode="auto">
            <a:xfrm>
              <a:off x="4127" y="2462"/>
              <a:ext cx="3797" cy="17"/>
            </a:xfrm>
            <a:prstGeom prst="straightConnector1">
              <a:avLst/>
            </a:prstGeom>
            <a:noFill/>
            <a:ln w="9525">
              <a:solidFill>
                <a:srgbClr val="000000"/>
              </a:solidFill>
              <a:round/>
              <a:headEnd/>
              <a:tailEnd/>
            </a:ln>
          </p:spPr>
        </p:cxnSp>
        <p:cxnSp>
          <p:nvCxnSpPr>
            <p:cNvPr id="4134" name="AutoShape 38"/>
            <p:cNvCxnSpPr>
              <a:cxnSpLocks noChangeShapeType="1"/>
            </p:cNvCxnSpPr>
            <p:nvPr/>
          </p:nvCxnSpPr>
          <p:spPr bwMode="auto">
            <a:xfrm>
              <a:off x="7924" y="2479"/>
              <a:ext cx="1" cy="468"/>
            </a:xfrm>
            <a:prstGeom prst="straightConnector1">
              <a:avLst/>
            </a:prstGeom>
            <a:noFill/>
            <a:ln w="9525">
              <a:solidFill>
                <a:srgbClr val="000000"/>
              </a:solidFill>
              <a:round/>
              <a:headEnd/>
              <a:tailEnd/>
            </a:ln>
          </p:spPr>
        </p:cxnSp>
        <p:cxnSp>
          <p:nvCxnSpPr>
            <p:cNvPr id="4135" name="AutoShape 39"/>
            <p:cNvCxnSpPr>
              <a:cxnSpLocks noChangeShapeType="1"/>
            </p:cNvCxnSpPr>
            <p:nvPr/>
          </p:nvCxnSpPr>
          <p:spPr bwMode="auto">
            <a:xfrm>
              <a:off x="4138" y="2465"/>
              <a:ext cx="0" cy="485"/>
            </a:xfrm>
            <a:prstGeom prst="straightConnector1">
              <a:avLst/>
            </a:prstGeom>
            <a:noFill/>
            <a:ln w="9525">
              <a:solidFill>
                <a:srgbClr val="000000"/>
              </a:solidFill>
              <a:round/>
              <a:headEnd/>
              <a:tailEnd/>
            </a:ln>
          </p:spPr>
        </p:cxnSp>
        <p:cxnSp>
          <p:nvCxnSpPr>
            <p:cNvPr id="4136" name="AutoShape 40"/>
            <p:cNvCxnSpPr>
              <a:cxnSpLocks noChangeShapeType="1"/>
            </p:cNvCxnSpPr>
            <p:nvPr/>
          </p:nvCxnSpPr>
          <p:spPr bwMode="auto">
            <a:xfrm>
              <a:off x="4136" y="3347"/>
              <a:ext cx="1" cy="434"/>
            </a:xfrm>
            <a:prstGeom prst="straightConnector1">
              <a:avLst/>
            </a:prstGeom>
            <a:noFill/>
            <a:ln w="9525">
              <a:solidFill>
                <a:srgbClr val="000000"/>
              </a:solidFill>
              <a:round/>
              <a:headEnd/>
              <a:tailEnd/>
            </a:ln>
          </p:spPr>
        </p:cxnSp>
        <p:cxnSp>
          <p:nvCxnSpPr>
            <p:cNvPr id="4137" name="AutoShape 41"/>
            <p:cNvCxnSpPr>
              <a:cxnSpLocks noChangeShapeType="1"/>
            </p:cNvCxnSpPr>
            <p:nvPr/>
          </p:nvCxnSpPr>
          <p:spPr bwMode="auto">
            <a:xfrm>
              <a:off x="7924" y="3337"/>
              <a:ext cx="0" cy="485"/>
            </a:xfrm>
            <a:prstGeom prst="straightConnector1">
              <a:avLst/>
            </a:prstGeom>
            <a:noFill/>
            <a:ln w="9525">
              <a:solidFill>
                <a:srgbClr val="000000"/>
              </a:solidFill>
              <a:round/>
              <a:headEnd/>
              <a:tailEnd/>
            </a:ln>
          </p:spPr>
        </p:cxnSp>
        <p:grpSp>
          <p:nvGrpSpPr>
            <p:cNvPr id="4138" name="Group 42"/>
            <p:cNvGrpSpPr>
              <a:grpSpLocks/>
            </p:cNvGrpSpPr>
            <p:nvPr/>
          </p:nvGrpSpPr>
          <p:grpSpPr bwMode="auto">
            <a:xfrm>
              <a:off x="3200" y="4919"/>
              <a:ext cx="1876" cy="492"/>
              <a:chOff x="7380" y="5945"/>
              <a:chExt cx="1464" cy="742"/>
            </a:xfrm>
          </p:grpSpPr>
          <p:sp>
            <p:nvSpPr>
              <p:cNvPr id="4139" name="Text Box 43"/>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Registration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40" name="Rectangle 44"/>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4141" name="AutoShape 45"/>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sp>
          <p:nvSpPr>
            <p:cNvPr id="4142" name="Oval 46"/>
            <p:cNvSpPr>
              <a:spLocks noChangeArrowheads="1"/>
            </p:cNvSpPr>
            <p:nvPr/>
          </p:nvSpPr>
          <p:spPr bwMode="auto">
            <a:xfrm>
              <a:off x="3274" y="3798"/>
              <a:ext cx="1725"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User’s info himself</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43" name="Oval 47"/>
            <p:cNvSpPr>
              <a:spLocks noChangeArrowheads="1"/>
            </p:cNvSpPr>
            <p:nvPr/>
          </p:nvSpPr>
          <p:spPr bwMode="auto">
            <a:xfrm>
              <a:off x="7071" y="3824"/>
              <a:ext cx="1725" cy="752"/>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User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cxnSp>
          <p:nvCxnSpPr>
            <p:cNvPr id="4144" name="AutoShape 48"/>
            <p:cNvCxnSpPr>
              <a:cxnSpLocks noChangeShapeType="1"/>
            </p:cNvCxnSpPr>
            <p:nvPr/>
          </p:nvCxnSpPr>
          <p:spPr bwMode="auto">
            <a:xfrm flipV="1">
              <a:off x="4136" y="4539"/>
              <a:ext cx="0" cy="435"/>
            </a:xfrm>
            <a:prstGeom prst="straightConnector1">
              <a:avLst/>
            </a:prstGeom>
            <a:noFill/>
            <a:ln w="9525">
              <a:solidFill>
                <a:srgbClr val="000000"/>
              </a:solidFill>
              <a:round/>
              <a:headEnd/>
              <a:tailEnd type="triangle" w="med" len="med"/>
            </a:ln>
          </p:spPr>
        </p:cxnSp>
        <p:grpSp>
          <p:nvGrpSpPr>
            <p:cNvPr id="4145" name="Group 49"/>
            <p:cNvGrpSpPr>
              <a:grpSpLocks/>
            </p:cNvGrpSpPr>
            <p:nvPr/>
          </p:nvGrpSpPr>
          <p:grpSpPr bwMode="auto">
            <a:xfrm>
              <a:off x="6995" y="4945"/>
              <a:ext cx="1876" cy="492"/>
              <a:chOff x="7380" y="5945"/>
              <a:chExt cx="1464" cy="742"/>
            </a:xfrm>
          </p:grpSpPr>
          <p:sp>
            <p:nvSpPr>
              <p:cNvPr id="4146" name="Text Box 50"/>
              <p:cNvSpPr txBox="1">
                <a:spLocks noChangeArrowheads="1"/>
              </p:cNvSpPr>
              <p:nvPr/>
            </p:nvSpPr>
            <p:spPr bwMode="auto">
              <a:xfrm>
                <a:off x="7380" y="6033"/>
                <a:ext cx="1374" cy="54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File Accessor</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4147" name="Rectangle 51"/>
              <p:cNvSpPr>
                <a:spLocks noChangeArrowheads="1"/>
              </p:cNvSpPr>
              <p:nvPr/>
            </p:nvSpPr>
            <p:spPr bwMode="auto">
              <a:xfrm>
                <a:off x="8574" y="5945"/>
                <a:ext cx="270" cy="74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cxnSp>
            <p:nvCxnSpPr>
              <p:cNvPr id="4148" name="AutoShape 52"/>
              <p:cNvCxnSpPr>
                <a:cxnSpLocks noChangeShapeType="1"/>
              </p:cNvCxnSpPr>
              <p:nvPr/>
            </p:nvCxnSpPr>
            <p:spPr bwMode="auto">
              <a:xfrm>
                <a:off x="7582" y="6033"/>
                <a:ext cx="0" cy="546"/>
              </a:xfrm>
              <a:prstGeom prst="straightConnector1">
                <a:avLst/>
              </a:prstGeom>
              <a:noFill/>
              <a:ln w="9525">
                <a:solidFill>
                  <a:srgbClr val="000000"/>
                </a:solidFill>
                <a:round/>
                <a:headEnd/>
                <a:tailEnd/>
              </a:ln>
            </p:spPr>
          </p:cxnSp>
        </p:grpSp>
        <p:cxnSp>
          <p:nvCxnSpPr>
            <p:cNvPr id="4149" name="AutoShape 53"/>
            <p:cNvCxnSpPr>
              <a:cxnSpLocks noChangeShapeType="1"/>
            </p:cNvCxnSpPr>
            <p:nvPr/>
          </p:nvCxnSpPr>
          <p:spPr bwMode="auto">
            <a:xfrm flipV="1">
              <a:off x="7935" y="4559"/>
              <a:ext cx="0" cy="435"/>
            </a:xfrm>
            <a:prstGeom prst="straightConnector1">
              <a:avLst/>
            </a:prstGeom>
            <a:noFill/>
            <a:ln w="9525">
              <a:solidFill>
                <a:srgbClr val="000000"/>
              </a:solidFill>
              <a:round/>
              <a:headEnd/>
              <a:tailEnd type="triangle" w="med" len="med"/>
            </a:ln>
          </p:spPr>
        </p:cxnSp>
        <p:sp>
          <p:nvSpPr>
            <p:cNvPr id="4150" name="Rectangle 54"/>
            <p:cNvSpPr>
              <a:spLocks noChangeArrowheads="1"/>
            </p:cNvSpPr>
            <p:nvPr/>
          </p:nvSpPr>
          <p:spPr bwMode="auto">
            <a:xfrm>
              <a:off x="7221" y="2941"/>
              <a:ext cx="1414" cy="40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Times New Roman" pitchFamily="18" charset="0"/>
                  <a:ea typeface="Arial" pitchFamily="34" charset="0"/>
                  <a:cs typeface="Times New Roman" pitchFamily="18" charset="0"/>
                </a:rPr>
                <a:t>View My Files</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normAutofit/>
          </a:bodyPr>
          <a:lstStyle/>
          <a:p>
            <a:r>
              <a:rPr lang="en-US" sz="4000" b="1" dirty="0" smtClean="0">
                <a:latin typeface="Times New Roman" pitchFamily="18" charset="0"/>
                <a:cs typeface="Times New Roman" pitchFamily="18" charset="0"/>
              </a:rPr>
              <a:t>DATABASE DIAGRAM</a:t>
            </a:r>
            <a:endParaRPr lang="en-US" sz="4000" b="1"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47800" y="1295400"/>
          <a:ext cx="5562600" cy="4114800"/>
        </p:xfrm>
        <a:graphic>
          <a:graphicData uri="http://schemas.openxmlformats.org/drawingml/2006/table">
            <a:tbl>
              <a:tblPr/>
              <a:tblGrid>
                <a:gridCol w="2781300"/>
                <a:gridCol w="2781300"/>
              </a:tblGrid>
              <a:tr h="213360">
                <a:tc>
                  <a:txBody>
                    <a:bodyPr/>
                    <a:lstStyle/>
                    <a:p>
                      <a:pPr marL="0" marR="0" algn="just">
                        <a:lnSpc>
                          <a:spcPct val="150000"/>
                        </a:lnSpc>
                        <a:spcBef>
                          <a:spcPts val="0"/>
                        </a:spcBef>
                        <a:spcAft>
                          <a:spcPts val="0"/>
                        </a:spcAft>
                      </a:pPr>
                      <a:r>
                        <a:rPr lang="en-US" sz="1200" b="1" dirty="0">
                          <a:latin typeface="Times New Roman" pitchFamily="18" charset="0"/>
                          <a:ea typeface="Calibri"/>
                          <a:cs typeface="Times New Roman" pitchFamily="18" charset="0"/>
                        </a:rPr>
                        <a:t>Field Name</a:t>
                      </a:r>
                      <a:endParaRPr lang="en-US" sz="1200"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pitchFamily="18" charset="0"/>
                          <a:ea typeface="Calibri"/>
                          <a:cs typeface="Times New Roman" pitchFamily="18" charset="0"/>
                        </a:rPr>
                        <a:t>Field Type</a:t>
                      </a:r>
                      <a:endParaRPr lang="en-US" sz="120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Gender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DOB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MailId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dirty="0" err="1">
                          <a:latin typeface="Times New Roman" pitchFamily="18" charset="0"/>
                          <a:ea typeface="Calibri"/>
                          <a:cs typeface="Times New Roman" pitchFamily="18" charset="0"/>
                        </a:rPr>
                        <a:t>MobileNo</a:t>
                      </a:r>
                      <a:endParaRPr lang="en-US" sz="1200" dirty="0">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Designation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UserType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UserId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RegDate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varchar(15)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3360">
                <a:tc>
                  <a:txBody>
                    <a:bodyPr/>
                    <a:lstStyle/>
                    <a:p>
                      <a:pPr marL="0" marR="0" algn="just">
                        <a:lnSpc>
                          <a:spcPct val="150000"/>
                        </a:lnSpc>
                        <a:spcBef>
                          <a:spcPts val="0"/>
                        </a:spcBef>
                        <a:spcAft>
                          <a:spcPts val="0"/>
                        </a:spcAft>
                      </a:pPr>
                      <a:r>
                        <a:rPr lang="en-US" sz="1200">
                          <a:latin typeface="Times New Roman" pitchFamily="18" charset="0"/>
                          <a:ea typeface="Calibri"/>
                          <a:cs typeface="Times New Roman" pitchFamily="18" charset="0"/>
                        </a:rPr>
                        <a:t>SecretKey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err="1">
                          <a:latin typeface="Times New Roman" pitchFamily="18" charset="0"/>
                          <a:ea typeface="Calibri"/>
                          <a:cs typeface="Times New Roman" pitchFamily="18" charset="0"/>
                        </a:rPr>
                        <a:t>varchar</a:t>
                      </a:r>
                      <a:r>
                        <a:rPr lang="en-US" sz="1200" dirty="0">
                          <a:latin typeface="Times New Roman" pitchFamily="18" charset="0"/>
                          <a:ea typeface="Calibri"/>
                          <a:cs typeface="Times New Roman" pitchFamily="18" charset="0"/>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8913" name="Rectangle 1"/>
          <p:cNvSpPr>
            <a:spLocks noChangeArrowheads="1"/>
          </p:cNvSpPr>
          <p:nvPr/>
        </p:nvSpPr>
        <p:spPr bwMode="auto">
          <a:xfrm>
            <a:off x="1371600" y="838200"/>
            <a:ext cx="126989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Registration</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143000" y="1219200"/>
          <a:ext cx="5105400" cy="1645920"/>
        </p:xfrm>
        <a:graphic>
          <a:graphicData uri="http://schemas.openxmlformats.org/drawingml/2006/table">
            <a:tbl>
              <a:tblPr/>
              <a:tblGrid>
                <a:gridCol w="2552700"/>
                <a:gridCol w="2552700"/>
              </a:tblGrid>
              <a:tr h="266700">
                <a:tc>
                  <a:txBody>
                    <a:bodyPr/>
                    <a:lstStyle/>
                    <a:p>
                      <a:pPr marL="0" marR="0" algn="just">
                        <a:lnSpc>
                          <a:spcPct val="150000"/>
                        </a:lnSpc>
                        <a:spcBef>
                          <a:spcPts val="0"/>
                        </a:spcBef>
                        <a:spcAft>
                          <a:spcPts val="0"/>
                        </a:spcAft>
                      </a:pPr>
                      <a:r>
                        <a:rPr lang="en-US" sz="1200" b="1" dirty="0">
                          <a:latin typeface="Times New Roman"/>
                          <a:ea typeface="Calibri"/>
                          <a:cs typeface="Arial"/>
                        </a:rPr>
                        <a:t>Field 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Calibri"/>
                          <a:cs typeface="Arial"/>
                        </a:rPr>
                        <a:t>Field Type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marL="0" marR="0" algn="just">
                        <a:lnSpc>
                          <a:spcPct val="150000"/>
                        </a:lnSpc>
                        <a:spcBef>
                          <a:spcPts val="0"/>
                        </a:spcBef>
                        <a:spcAft>
                          <a:spcPts val="0"/>
                        </a:spcAft>
                      </a:pPr>
                      <a:r>
                        <a:rPr lang="en-US" sz="1200">
                          <a:latin typeface="Times New Roman"/>
                          <a:ea typeface="Calibri"/>
                          <a:cs typeface="Arial"/>
                        </a:rPr>
                        <a:t>UserId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marL="0" marR="0" algn="just">
                        <a:lnSpc>
                          <a:spcPct val="150000"/>
                        </a:lnSpc>
                        <a:spcBef>
                          <a:spcPts val="0"/>
                        </a:spcBef>
                        <a:spcAft>
                          <a:spcPts val="0"/>
                        </a:spcAft>
                      </a:pPr>
                      <a:r>
                        <a:rPr lang="en-US" sz="1200" dirty="0">
                          <a:latin typeface="Times New Roman"/>
                          <a:ea typeface="Calibri"/>
                          <a:cs typeface="Arial"/>
                        </a:rPr>
                        <a:t>Technology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marL="0" marR="0" algn="just">
                        <a:lnSpc>
                          <a:spcPct val="150000"/>
                        </a:lnSpc>
                        <a:spcBef>
                          <a:spcPts val="0"/>
                        </a:spcBef>
                        <a:spcAft>
                          <a:spcPts val="0"/>
                        </a:spcAft>
                      </a:pPr>
                      <a:r>
                        <a:rPr lang="en-US" sz="1200">
                          <a:latin typeface="Times New Roman"/>
                          <a:ea typeface="Calibri"/>
                          <a:cs typeface="Arial"/>
                        </a:rPr>
                        <a:t>Experience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marL="0" marR="0" algn="just">
                        <a:lnSpc>
                          <a:spcPct val="150000"/>
                        </a:lnSpc>
                        <a:spcBef>
                          <a:spcPts val="0"/>
                        </a:spcBef>
                        <a:spcAft>
                          <a:spcPts val="0"/>
                        </a:spcAft>
                      </a:pPr>
                      <a:r>
                        <a:rPr lang="en-US" sz="1200">
                          <a:latin typeface="Times New Roman"/>
                          <a:ea typeface="Calibri"/>
                          <a:cs typeface="Arial"/>
                        </a:rPr>
                        <a:t>Domain</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marL="0" marR="0" algn="just">
                        <a:lnSpc>
                          <a:spcPct val="150000"/>
                        </a:lnSpc>
                        <a:spcBef>
                          <a:spcPts val="0"/>
                        </a:spcBef>
                        <a:spcAft>
                          <a:spcPts val="0"/>
                        </a:spcAft>
                      </a:pPr>
                      <a:r>
                        <a:rPr lang="en-US" sz="1200" dirty="0">
                          <a:latin typeface="Times New Roman"/>
                          <a:ea typeface="Calibri"/>
                          <a:cs typeface="Arial"/>
                        </a:rPr>
                        <a:t>Efficiency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err="1">
                          <a:latin typeface="Times New Roman"/>
                          <a:ea typeface="Calibri"/>
                          <a:cs typeface="Arial"/>
                        </a:rPr>
                        <a:t>varchar</a:t>
                      </a:r>
                      <a:r>
                        <a:rPr lang="en-US" sz="1200" dirty="0">
                          <a:latin typeface="Times New Roman"/>
                          <a:ea typeface="Calibri"/>
                          <a:cs typeface="Arial"/>
                        </a:rPr>
                        <a:t>(50)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8673" name="Rectangle 1"/>
          <p:cNvSpPr>
            <a:spLocks noChangeArrowheads="1"/>
          </p:cNvSpPr>
          <p:nvPr/>
        </p:nvSpPr>
        <p:spPr bwMode="auto">
          <a:xfrm>
            <a:off x="1066800" y="685800"/>
            <a:ext cx="1533753"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User Attributes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4" name="Table 3"/>
          <p:cNvGraphicFramePr>
            <a:graphicFrameLocks noGrp="1"/>
          </p:cNvGraphicFramePr>
          <p:nvPr/>
        </p:nvGraphicFramePr>
        <p:xfrm>
          <a:off x="1143000" y="3413760"/>
          <a:ext cx="5105400" cy="1920240"/>
        </p:xfrm>
        <a:graphic>
          <a:graphicData uri="http://schemas.openxmlformats.org/drawingml/2006/table">
            <a:tbl>
              <a:tblPr/>
              <a:tblGrid>
                <a:gridCol w="2552700"/>
                <a:gridCol w="2552700"/>
              </a:tblGrid>
              <a:tr h="239486">
                <a:tc>
                  <a:txBody>
                    <a:bodyPr/>
                    <a:lstStyle/>
                    <a:p>
                      <a:pPr marL="0" marR="0" algn="just">
                        <a:lnSpc>
                          <a:spcPct val="150000"/>
                        </a:lnSpc>
                        <a:spcBef>
                          <a:spcPts val="0"/>
                        </a:spcBef>
                        <a:spcAft>
                          <a:spcPts val="0"/>
                        </a:spcAft>
                      </a:pPr>
                      <a:r>
                        <a:rPr lang="en-US" sz="1200" b="1" dirty="0">
                          <a:latin typeface="Times New Roman"/>
                          <a:ea typeface="Calibri"/>
                          <a:cs typeface="Arial"/>
                        </a:rPr>
                        <a:t>Field 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Calibri"/>
                          <a:cs typeface="Arial"/>
                        </a:rPr>
                        <a:t>Field Type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a:latin typeface="Times New Roman"/>
                          <a:ea typeface="Calibri"/>
                          <a:cs typeface="Arial"/>
                        </a:rPr>
                        <a:t>FileId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int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a:latin typeface="Times New Roman"/>
                          <a:ea typeface="Calibri"/>
                          <a:cs typeface="Arial"/>
                        </a:rPr>
                        <a:t>FileName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a:latin typeface="Times New Roman"/>
                          <a:ea typeface="Calibri"/>
                          <a:cs typeface="Arial"/>
                        </a:rPr>
                        <a:t>UserId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a:latin typeface="Times New Roman"/>
                          <a:ea typeface="Calibri"/>
                          <a:cs typeface="Arial"/>
                        </a:rPr>
                        <a:t>UploadedDate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date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a:latin typeface="Times New Roman"/>
                          <a:ea typeface="Calibri"/>
                          <a:cs typeface="Arial"/>
                        </a:rPr>
                        <a:t>FileKey</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486">
                <a:tc>
                  <a:txBody>
                    <a:bodyPr/>
                    <a:lstStyle/>
                    <a:p>
                      <a:pPr marL="0" marR="0" algn="just">
                        <a:lnSpc>
                          <a:spcPct val="150000"/>
                        </a:lnSpc>
                        <a:spcBef>
                          <a:spcPts val="0"/>
                        </a:spcBef>
                        <a:spcAft>
                          <a:spcPts val="0"/>
                        </a:spcAft>
                      </a:pPr>
                      <a:r>
                        <a:rPr lang="en-US" sz="1200" dirty="0" err="1">
                          <a:latin typeface="Times New Roman"/>
                          <a:ea typeface="Calibri"/>
                          <a:cs typeface="Arial"/>
                        </a:rPr>
                        <a:t>AccessPolicy</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err="1">
                          <a:latin typeface="Times New Roman"/>
                          <a:ea typeface="Calibri"/>
                          <a:cs typeface="Arial"/>
                        </a:rPr>
                        <a:t>varchar</a:t>
                      </a:r>
                      <a:r>
                        <a:rPr lang="en-US" sz="1200" dirty="0">
                          <a:latin typeface="Times New Roman"/>
                          <a:ea typeface="Calibri"/>
                          <a:cs typeface="Arial"/>
                        </a:rPr>
                        <a:t>(50)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8674" name="Rectangle 2"/>
          <p:cNvSpPr>
            <a:spLocks noChangeArrowheads="1"/>
          </p:cNvSpPr>
          <p:nvPr/>
        </p:nvSpPr>
        <p:spPr bwMode="auto">
          <a:xfrm>
            <a:off x="1066800" y="2938046"/>
            <a:ext cx="1285929"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Upload Files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b="1" dirty="0" smtClean="0">
                <a:latin typeface="Times New Roman" pitchFamily="18" charset="0"/>
                <a:cs typeface="Times New Roman" pitchFamily="18" charset="0"/>
              </a:rPr>
              <a:t>PROBLEM DEFINITION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762000"/>
            <a:ext cx="8686800" cy="6096000"/>
          </a:xfrm>
        </p:spPr>
        <p:txBody>
          <a:bodyPr>
            <a:normAutofit/>
          </a:bodyPr>
          <a:lstStyle/>
          <a:p>
            <a:pPr algn="just">
              <a:lnSpc>
                <a:spcPct val="150000"/>
              </a:lnSpc>
            </a:pPr>
            <a:r>
              <a:rPr lang="en-US" sz="2000" dirty="0" smtClean="0">
                <a:latin typeface="Times New Roman"/>
                <a:ea typeface="Calibri"/>
              </a:rPr>
              <a:t>It is essential to adopt access control mechanisms to achieve secure data sharing in cloud computing. Currently, cryptographic mechanisms such as attribute-based encryption (ABE), identity-based broadcast encryption (IBBE), and remote attestation have been exploited to settle these security and privacy problems. ABE is one of the new cryptographic mechanisms used in cloud computing to reach secure and fine-grained data sharing. It features a mechanism that enables an access control over encrypted data using access policies and ascribed attributes among decryption keys and cipher texts. Besides the requirement of conditional data dissemination, multiparty access control problem for data sharing in cloud computing such as cloud collaboration and cloud-based social networks comes along, which means the special authorization requirements from multiple associated users can be accommodated together to control the shared data.</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95400" y="1219200"/>
          <a:ext cx="4800600" cy="1066800"/>
        </p:xfrm>
        <a:graphic>
          <a:graphicData uri="http://schemas.openxmlformats.org/drawingml/2006/table">
            <a:tbl>
              <a:tblPr/>
              <a:tblGrid>
                <a:gridCol w="2400300"/>
                <a:gridCol w="2400300"/>
              </a:tblGrid>
              <a:tr h="355600">
                <a:tc>
                  <a:txBody>
                    <a:bodyPr/>
                    <a:lstStyle/>
                    <a:p>
                      <a:pPr marL="0" marR="0" algn="just">
                        <a:lnSpc>
                          <a:spcPct val="150000"/>
                        </a:lnSpc>
                        <a:spcBef>
                          <a:spcPts val="0"/>
                        </a:spcBef>
                        <a:spcAft>
                          <a:spcPts val="0"/>
                        </a:spcAft>
                      </a:pPr>
                      <a:r>
                        <a:rPr lang="en-US" sz="1200" b="1" dirty="0">
                          <a:latin typeface="Times New Roman"/>
                          <a:ea typeface="Calibri"/>
                          <a:cs typeface="Arial"/>
                        </a:rPr>
                        <a:t>Field 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Calibri"/>
                          <a:cs typeface="Arial"/>
                        </a:rPr>
                        <a:t>Field Type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600">
                <a:tc>
                  <a:txBody>
                    <a:bodyPr/>
                    <a:lstStyle/>
                    <a:p>
                      <a:pPr marL="0" marR="0" algn="just">
                        <a:lnSpc>
                          <a:spcPct val="150000"/>
                        </a:lnSpc>
                        <a:spcBef>
                          <a:spcPts val="0"/>
                        </a:spcBef>
                        <a:spcAft>
                          <a:spcPts val="0"/>
                        </a:spcAft>
                      </a:pPr>
                      <a:r>
                        <a:rPr lang="en-US" sz="1200" dirty="0" err="1">
                          <a:latin typeface="Times New Roman"/>
                          <a:ea typeface="Calibri"/>
                          <a:cs typeface="Arial"/>
                        </a:rPr>
                        <a:t>FileId</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int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600">
                <a:tc>
                  <a:txBody>
                    <a:bodyPr/>
                    <a:lstStyle/>
                    <a:p>
                      <a:pPr marL="0" marR="0" algn="just">
                        <a:lnSpc>
                          <a:spcPct val="150000"/>
                        </a:lnSpc>
                        <a:spcBef>
                          <a:spcPts val="0"/>
                        </a:spcBef>
                        <a:spcAft>
                          <a:spcPts val="0"/>
                        </a:spcAft>
                      </a:pPr>
                      <a:r>
                        <a:rPr lang="en-US" sz="1200" dirty="0" err="1">
                          <a:latin typeface="Times New Roman"/>
                          <a:ea typeface="Calibri"/>
                          <a:cs typeface="Arial"/>
                        </a:rPr>
                        <a:t>Co_OwnerId</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err="1">
                          <a:latin typeface="Times New Roman"/>
                          <a:ea typeface="Calibri"/>
                          <a:cs typeface="Arial"/>
                        </a:rPr>
                        <a:t>varchar</a:t>
                      </a:r>
                      <a:r>
                        <a:rPr lang="en-US" sz="1200" dirty="0">
                          <a:latin typeface="Times New Roman"/>
                          <a:ea typeface="Calibri"/>
                          <a:cs typeface="Arial"/>
                        </a:rPr>
                        <a:t>(50)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7649" name="Rectangle 1"/>
          <p:cNvSpPr>
            <a:spLocks noChangeArrowheads="1"/>
          </p:cNvSpPr>
          <p:nvPr/>
        </p:nvSpPr>
        <p:spPr bwMode="auto">
          <a:xfrm>
            <a:off x="1219200" y="762000"/>
            <a:ext cx="152105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Co_Owner</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File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4" name="Table 3"/>
          <p:cNvGraphicFramePr>
            <a:graphicFrameLocks noGrp="1"/>
          </p:cNvGraphicFramePr>
          <p:nvPr/>
        </p:nvGraphicFramePr>
        <p:xfrm>
          <a:off x="1295400" y="2895600"/>
          <a:ext cx="4800600" cy="1981203"/>
        </p:xfrm>
        <a:graphic>
          <a:graphicData uri="http://schemas.openxmlformats.org/drawingml/2006/table">
            <a:tbl>
              <a:tblPr/>
              <a:tblGrid>
                <a:gridCol w="2400300"/>
                <a:gridCol w="2400300"/>
              </a:tblGrid>
              <a:tr h="283029">
                <a:tc>
                  <a:txBody>
                    <a:bodyPr/>
                    <a:lstStyle/>
                    <a:p>
                      <a:pPr marL="0" marR="0" algn="just">
                        <a:lnSpc>
                          <a:spcPct val="150000"/>
                        </a:lnSpc>
                        <a:spcBef>
                          <a:spcPts val="0"/>
                        </a:spcBef>
                        <a:spcAft>
                          <a:spcPts val="0"/>
                        </a:spcAft>
                      </a:pPr>
                      <a:r>
                        <a:rPr lang="en-US" sz="1200" b="1" dirty="0">
                          <a:latin typeface="Times New Roman"/>
                          <a:ea typeface="Calibri"/>
                          <a:cs typeface="Arial"/>
                        </a:rPr>
                        <a:t>Field 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b="1">
                          <a:latin typeface="Times New Roman"/>
                          <a:ea typeface="Calibri"/>
                          <a:cs typeface="Arial"/>
                        </a:rPr>
                        <a:t>Field Type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a:latin typeface="Times New Roman"/>
                          <a:ea typeface="Calibri"/>
                          <a:cs typeface="Arial"/>
                        </a:rPr>
                        <a:t>FileId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int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a:latin typeface="Times New Roman"/>
                          <a:ea typeface="Calibri"/>
                          <a:cs typeface="Arial"/>
                        </a:rPr>
                        <a:t>Co_OwnerId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a:latin typeface="Times New Roman"/>
                          <a:ea typeface="Calibri"/>
                          <a:cs typeface="Arial"/>
                        </a:rPr>
                        <a:t>Policy1</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dirty="0">
                          <a:latin typeface="Times New Roman"/>
                          <a:ea typeface="Calibri"/>
                          <a:cs typeface="Arial"/>
                        </a:rPr>
                        <a:t>Policy2</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a:latin typeface="Times New Roman"/>
                          <a:ea typeface="Calibri"/>
                          <a:cs typeface="Arial"/>
                        </a:rPr>
                        <a:t>Policy3</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3029">
                <a:tc>
                  <a:txBody>
                    <a:bodyPr/>
                    <a:lstStyle/>
                    <a:p>
                      <a:pPr marL="0" marR="0" algn="just">
                        <a:lnSpc>
                          <a:spcPct val="150000"/>
                        </a:lnSpc>
                        <a:spcBef>
                          <a:spcPts val="0"/>
                        </a:spcBef>
                        <a:spcAft>
                          <a:spcPts val="0"/>
                        </a:spcAft>
                      </a:pPr>
                      <a:r>
                        <a:rPr lang="en-US" sz="1200">
                          <a:latin typeface="Times New Roman"/>
                          <a:ea typeface="Calibri"/>
                          <a:cs typeface="Arial"/>
                        </a:rPr>
                        <a:t>Policy4</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err="1">
                          <a:latin typeface="Times New Roman"/>
                          <a:ea typeface="Calibri"/>
                          <a:cs typeface="Arial"/>
                        </a:rPr>
                        <a:t>varchar</a:t>
                      </a:r>
                      <a:r>
                        <a:rPr lang="en-US" sz="1200" dirty="0">
                          <a:latin typeface="Times New Roman"/>
                          <a:ea typeface="Calibri"/>
                          <a:cs typeface="Arial"/>
                        </a:rPr>
                        <a:t>(50)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7650" name="Rectangle 2"/>
          <p:cNvSpPr>
            <a:spLocks noChangeArrowheads="1"/>
          </p:cNvSpPr>
          <p:nvPr/>
        </p:nvSpPr>
        <p:spPr bwMode="auto">
          <a:xfrm>
            <a:off x="1219200" y="2362200"/>
            <a:ext cx="1852880"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Co_Owner</a:t>
            </a: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Policies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447800" y="1447800"/>
          <a:ext cx="4800600" cy="1752600"/>
        </p:xfrm>
        <a:graphic>
          <a:graphicData uri="http://schemas.openxmlformats.org/drawingml/2006/table">
            <a:tbl>
              <a:tblPr/>
              <a:tblGrid>
                <a:gridCol w="2400300"/>
                <a:gridCol w="2400300"/>
              </a:tblGrid>
              <a:tr h="350520">
                <a:tc>
                  <a:txBody>
                    <a:bodyPr/>
                    <a:lstStyle/>
                    <a:p>
                      <a:pPr marL="0" marR="0">
                        <a:lnSpc>
                          <a:spcPct val="150000"/>
                        </a:lnSpc>
                        <a:spcBef>
                          <a:spcPts val="0"/>
                        </a:spcBef>
                        <a:spcAft>
                          <a:spcPts val="0"/>
                        </a:spcAft>
                      </a:pPr>
                      <a:r>
                        <a:rPr lang="en-US" sz="1200" b="1" dirty="0">
                          <a:latin typeface="Times New Roman"/>
                          <a:ea typeface="Calibri"/>
                          <a:cs typeface="Arial"/>
                        </a:rPr>
                        <a:t>Field 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b="1">
                          <a:latin typeface="Times New Roman"/>
                          <a:ea typeface="Calibri"/>
                          <a:cs typeface="Arial"/>
                        </a:rPr>
                        <a:t>Field Type</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520">
                <a:tc>
                  <a:txBody>
                    <a:bodyPr/>
                    <a:lstStyle/>
                    <a:p>
                      <a:pPr marL="0" marR="0">
                        <a:lnSpc>
                          <a:spcPct val="150000"/>
                        </a:lnSpc>
                        <a:spcBef>
                          <a:spcPts val="0"/>
                        </a:spcBef>
                        <a:spcAft>
                          <a:spcPts val="0"/>
                        </a:spcAft>
                      </a:pPr>
                      <a:r>
                        <a:rPr lang="en-US" sz="1200">
                          <a:latin typeface="Times New Roman"/>
                          <a:ea typeface="Calibri"/>
                          <a:cs typeface="Arial"/>
                        </a:rPr>
                        <a:t>FileId</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a:latin typeface="Times New Roman"/>
                          <a:ea typeface="Calibri"/>
                          <a:cs typeface="Arial"/>
                        </a:rPr>
                        <a:t>int</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520">
                <a:tc>
                  <a:txBody>
                    <a:bodyPr/>
                    <a:lstStyle/>
                    <a:p>
                      <a:pPr marL="0" marR="0">
                        <a:lnSpc>
                          <a:spcPct val="150000"/>
                        </a:lnSpc>
                        <a:spcBef>
                          <a:spcPts val="0"/>
                        </a:spcBef>
                        <a:spcAft>
                          <a:spcPts val="0"/>
                        </a:spcAft>
                      </a:pPr>
                      <a:r>
                        <a:rPr lang="en-US" sz="1200" dirty="0" err="1">
                          <a:latin typeface="Times New Roman"/>
                          <a:ea typeface="Calibri"/>
                          <a:cs typeface="Arial"/>
                        </a:rPr>
                        <a:t>FileName</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520">
                <a:tc>
                  <a:txBody>
                    <a:bodyPr/>
                    <a:lstStyle/>
                    <a:p>
                      <a:pPr marL="0" marR="0">
                        <a:lnSpc>
                          <a:spcPct val="150000"/>
                        </a:lnSpc>
                        <a:spcBef>
                          <a:spcPts val="0"/>
                        </a:spcBef>
                        <a:spcAft>
                          <a:spcPts val="0"/>
                        </a:spcAft>
                      </a:pPr>
                      <a:r>
                        <a:rPr lang="en-US" sz="1200">
                          <a:latin typeface="Times New Roman"/>
                          <a:ea typeface="Calibri"/>
                          <a:cs typeface="Arial"/>
                        </a:rPr>
                        <a:t>FileKey</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a:latin typeface="Times New Roman"/>
                          <a:ea typeface="Calibri"/>
                          <a:cs typeface="Arial"/>
                        </a:rPr>
                        <a:t>varchar(50)</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520">
                <a:tc>
                  <a:txBody>
                    <a:bodyPr/>
                    <a:lstStyle/>
                    <a:p>
                      <a:pPr marL="0" marR="0">
                        <a:lnSpc>
                          <a:spcPct val="150000"/>
                        </a:lnSpc>
                        <a:spcBef>
                          <a:spcPts val="0"/>
                        </a:spcBef>
                        <a:spcAft>
                          <a:spcPts val="0"/>
                        </a:spcAft>
                      </a:pPr>
                      <a:r>
                        <a:rPr lang="en-US" sz="1200">
                          <a:latin typeface="Times New Roman"/>
                          <a:ea typeface="Calibri"/>
                          <a:cs typeface="Arial"/>
                        </a:rPr>
                        <a:t>DataAccessor</a:t>
                      </a:r>
                      <a:endParaRPr lang="en-US" sz="110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200" dirty="0" err="1">
                          <a:latin typeface="Times New Roman"/>
                          <a:ea typeface="Calibri"/>
                          <a:cs typeface="Arial"/>
                        </a:rPr>
                        <a:t>varchar</a:t>
                      </a:r>
                      <a:r>
                        <a:rPr lang="en-US" sz="1200" dirty="0">
                          <a:latin typeface="Times New Roman"/>
                          <a:ea typeface="Calibri"/>
                          <a:cs typeface="Arial"/>
                        </a:rPr>
                        <a:t>(50)</a:t>
                      </a:r>
                      <a:endParaRPr lang="en-US" sz="1100" dirty="0">
                        <a:latin typeface="Calibri"/>
                        <a:ea typeface="Calibri"/>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8609" name="Rectangle 1"/>
          <p:cNvSpPr>
            <a:spLocks noChangeArrowheads="1"/>
          </p:cNvSpPr>
          <p:nvPr/>
        </p:nvSpPr>
        <p:spPr bwMode="auto">
          <a:xfrm>
            <a:off x="1371600" y="914400"/>
            <a:ext cx="1412438"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File Assessors</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09800"/>
            <a:ext cx="7772400" cy="1470025"/>
          </a:xfrm>
        </p:spPr>
        <p:txBody>
          <a:bodyPr>
            <a:normAutofit/>
          </a:bodyPr>
          <a:lstStyle/>
          <a:p>
            <a:r>
              <a:rPr lang="en-US" sz="4000" b="1" dirty="0" smtClean="0">
                <a:latin typeface="Times New Roman" pitchFamily="18" charset="0"/>
                <a:cs typeface="Times New Roman" pitchFamily="18" charset="0"/>
              </a:rPr>
              <a:t>SCREEN SHOTS</a:t>
            </a:r>
            <a:endParaRPr lang="en-US" sz="4000" b="1"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Home Page</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Admin Login</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Admin Home</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Registration Form</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Register User Attributes</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TPA Login</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Pending Clients Info</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609600"/>
          </a:xfrm>
        </p:spPr>
        <p:txBody>
          <a:bodyPr>
            <a:noAutofit/>
          </a:bodyPr>
          <a:lstStyle/>
          <a:p>
            <a:r>
              <a:rPr lang="en-US" sz="2800" b="1" dirty="0" smtClean="0">
                <a:latin typeface="Times New Roman" pitchFamily="18" charset="0"/>
                <a:cs typeface="Times New Roman" pitchFamily="18" charset="0"/>
              </a:rPr>
              <a:t>ALGORITHM DESCRIPTION</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838200"/>
            <a:ext cx="8458200" cy="5791200"/>
          </a:xfrm>
        </p:spPr>
        <p:txBody>
          <a:bodyPr>
            <a:noAutofit/>
          </a:bodyPr>
          <a:lstStyle/>
          <a:p>
            <a:pPr marL="0" marR="0" algn="just">
              <a:lnSpc>
                <a:spcPct val="150000"/>
              </a:lnSpc>
              <a:spcBef>
                <a:spcPts val="0"/>
              </a:spcBef>
              <a:spcAft>
                <a:spcPts val="1000"/>
              </a:spcAft>
            </a:pPr>
            <a:r>
              <a:rPr lang="en-US" sz="2000" b="1" dirty="0" smtClean="0">
                <a:latin typeface="Times New Roman" pitchFamily="18" charset="0"/>
                <a:ea typeface="Calibri"/>
                <a:cs typeface="Times New Roman" pitchFamily="18" charset="0"/>
              </a:rPr>
              <a:t>Symmetric Key Encryption Algorithm:</a:t>
            </a:r>
            <a:endParaRPr lang="en-US" sz="2000" dirty="0" smtClean="0">
              <a:latin typeface="Times New Roman" pitchFamily="18" charset="0"/>
              <a:ea typeface="Calibri"/>
              <a:cs typeface="Times New Roman" pitchFamily="18" charset="0"/>
            </a:endParaRPr>
          </a:p>
          <a:p>
            <a:pPr marL="0" marR="0" indent="45720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Symmetric key algorithms are algorithms for cryptography that use the same cryptographic keys for both encryption of plaintext and decryption of cipher text. The keys may be identical or there may be a simple transformation to go between the two keys. The keys, in practice, represent a shared secret between two or more parties that can be used to maintain a private information link. This requirement that both parties have access to the secret key is one of the main drawbacks of symmetric key encryption.</a:t>
            </a:r>
          </a:p>
          <a:p>
            <a:pPr algn="just">
              <a:lnSpc>
                <a:spcPct val="170000"/>
              </a:lnSpc>
              <a:buNone/>
            </a:pPr>
            <a:endParaRPr lang="en-US" sz="2000" dirty="0" smtClean="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Update Client Status</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Approved Clients by Admin</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Login Form</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Client Secret Key Verification Form</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Upload File</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Uploaded Files</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Data Owner Views Co-Owner Condition for the files</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Files by Co-Owner</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Add File Policies by Data Co-Owner</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Eligible Users to download files</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382000" cy="6553200"/>
          </a:xfrm>
        </p:spPr>
        <p:txBody>
          <a:bodyPr>
            <a:normAutofit/>
          </a:bodyPr>
          <a:lstStyle/>
          <a:p>
            <a:pPr marL="0" marR="0" algn="just">
              <a:lnSpc>
                <a:spcPct val="150000"/>
              </a:lnSpc>
              <a:spcBef>
                <a:spcPts val="0"/>
              </a:spcBef>
              <a:spcAft>
                <a:spcPts val="1000"/>
              </a:spcAft>
              <a:buFont typeface="Wingdings" pitchFamily="2" charset="2"/>
              <a:buChar char="Ø"/>
            </a:pPr>
            <a:r>
              <a:rPr lang="en-US" sz="2000" b="1" dirty="0" smtClean="0">
                <a:latin typeface="Times New Roman" pitchFamily="18" charset="0"/>
                <a:ea typeface="Calibri"/>
                <a:cs typeface="Times New Roman" pitchFamily="18" charset="0"/>
              </a:rPr>
              <a:t>Algorithm steps:</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1: ASCII of “T” is 84 in decimal. </a:t>
            </a: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2: The Binary value of 84 is 1010100. Since it is not an 8 bit binary numbers we need to make it 8 bit number as per the encryption algorithm. So it would be 01010100 0 1 0 1 0 1 0 0 </a:t>
            </a: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3: Reverse of this binary number would be 00101010 0 0 1 0 1 0 1 0 </a:t>
            </a: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4: Let 1000 as divisor i.e. Key </a:t>
            </a: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5: Divide 00101010 (dividend) by 1000(divisor) </a:t>
            </a: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Step 6: The remainder would be 10 and the quotient would be 101. So as per the algorithm the </a:t>
            </a:r>
            <a:r>
              <a:rPr lang="en-US" sz="2000" dirty="0" err="1" smtClean="0">
                <a:latin typeface="Times New Roman" pitchFamily="18" charset="0"/>
                <a:ea typeface="Calibri"/>
                <a:cs typeface="Times New Roman" pitchFamily="18" charset="0"/>
              </a:rPr>
              <a:t>ciphertext</a:t>
            </a:r>
            <a:r>
              <a:rPr lang="en-US" sz="2000" dirty="0" smtClean="0">
                <a:latin typeface="Times New Roman" pitchFamily="18" charset="0"/>
                <a:ea typeface="Calibri"/>
                <a:cs typeface="Times New Roman" pitchFamily="18" charset="0"/>
              </a:rPr>
              <a:t> would be 01000101 which is ASCII 69 in decimal i.e. “E” 0 1 0 0 0 1 0 1 </a:t>
            </a:r>
          </a:p>
          <a:p>
            <a:endParaRPr lang="en-US" sz="2000" dirty="0">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pPr marL="0" marR="0">
              <a:lnSpc>
                <a:spcPct val="115000"/>
              </a:lnSpc>
              <a:spcBef>
                <a:spcPts val="0"/>
              </a:spcBef>
              <a:spcAft>
                <a:spcPts val="1000"/>
              </a:spcAft>
            </a:pPr>
            <a:r>
              <a:rPr lang="en-US" sz="2800" dirty="0" smtClean="0">
                <a:latin typeface="Times New Roman"/>
                <a:ea typeface="Calibri"/>
                <a:cs typeface="Arial"/>
              </a:rPr>
              <a:t>Disseminate files to eligible users by data disseminator (Admin)</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800" b="1" dirty="0" smtClean="0">
                <a:latin typeface="Times New Roman" pitchFamily="18" charset="0"/>
                <a:cs typeface="Times New Roman" pitchFamily="18" charset="0"/>
              </a:rPr>
              <a:t>Contd…</a:t>
            </a:r>
            <a:endParaRPr lang="en-US" sz="2800"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User Account Info by himself</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View Files by Data User</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0" marR="0">
              <a:lnSpc>
                <a:spcPct val="115000"/>
              </a:lnSpc>
              <a:spcBef>
                <a:spcPts val="0"/>
              </a:spcBef>
              <a:spcAft>
                <a:spcPts val="1000"/>
              </a:spcAft>
            </a:pPr>
            <a:r>
              <a:rPr lang="en-US" sz="2800" dirty="0" smtClean="0">
                <a:latin typeface="Times New Roman"/>
                <a:ea typeface="Calibri"/>
                <a:cs typeface="Arial"/>
              </a:rPr>
              <a:t>Key Verify &amp; File download</a:t>
            </a:r>
            <a:endParaRPr lang="en-US" sz="2400" dirty="0">
              <a:ea typeface="Calibri"/>
              <a:cs typeface="Arial"/>
            </a:endParaRPr>
          </a:p>
        </p:txBody>
      </p:sp>
      <p:pic>
        <p:nvPicPr>
          <p:cNvPr id="4" name="Content Placeholder 3"/>
          <p:cNvPicPr>
            <a:picLocks noGrp="1"/>
          </p:cNvPicPr>
          <p:nvPr>
            <p:ph idx="1"/>
          </p:nvPr>
        </p:nvPicPr>
        <p:blipFill>
          <a:blip r:embed="rId2"/>
          <a:srcRect/>
          <a:stretch>
            <a:fillRect/>
          </a:stretch>
        </p:blipFill>
        <p:spPr bwMode="auto">
          <a:xfrm>
            <a:off x="782821" y="1600200"/>
            <a:ext cx="7578357" cy="45259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639762"/>
          </a:xfrm>
        </p:spPr>
        <p:txBody>
          <a:bodyPr>
            <a:noAutofit/>
          </a:bodyPr>
          <a:lstStyle/>
          <a:p>
            <a:r>
              <a:rPr lang="en-US" sz="2800" b="1" dirty="0" smtClean="0">
                <a:latin typeface="Times New Roman" pitchFamily="18" charset="0"/>
                <a:cs typeface="Times New Roman" pitchFamily="18" charset="0"/>
              </a:rPr>
              <a:t>CONCLUSION</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762000"/>
            <a:ext cx="8458200" cy="5867400"/>
          </a:xfrm>
        </p:spPr>
        <p:txBody>
          <a:bodyPr>
            <a:normAutofit/>
          </a:bodyPr>
          <a:lstStyle/>
          <a:p>
            <a:pPr algn="just">
              <a:lnSpc>
                <a:spcPct val="150000"/>
              </a:lnSpc>
            </a:pPr>
            <a:r>
              <a:rPr lang="en-US" sz="2000" dirty="0" smtClean="0">
                <a:latin typeface="Times New Roman"/>
                <a:ea typeface="Calibri"/>
              </a:rPr>
              <a:t>The data security and privacy is a concern for users in cloud computing. In particular, how to enforce privacy concerns of multiple owners and protect the data confidentiality becomes a challenge. In this paper, we present a secure data group sharing and conditional dissemination scheme with multi-owner in cloud computing. In our scheme, the data owner could encrypt her or his private data  and  share it with a group of data </a:t>
            </a:r>
            <a:r>
              <a:rPr lang="en-US" sz="2000" dirty="0" err="1" smtClean="0">
                <a:latin typeface="Times New Roman"/>
                <a:ea typeface="Calibri"/>
              </a:rPr>
              <a:t>accessors</a:t>
            </a:r>
            <a:r>
              <a:rPr lang="en-US" sz="2000" dirty="0" smtClean="0">
                <a:latin typeface="Times New Roman"/>
                <a:ea typeface="Calibri"/>
              </a:rPr>
              <a:t> at one time in a convenient way based on IBBE  technique. Meanwhile, the data owner can  specify  fine-grained  access policy  to the </a:t>
            </a:r>
            <a:r>
              <a:rPr lang="en-US" sz="2000" dirty="0" err="1" smtClean="0">
                <a:latin typeface="Times New Roman"/>
                <a:ea typeface="Calibri"/>
              </a:rPr>
              <a:t>ciphertext</a:t>
            </a:r>
            <a:r>
              <a:rPr lang="en-US" sz="2000" dirty="0" smtClean="0">
                <a:latin typeface="Times New Roman"/>
                <a:ea typeface="Calibri"/>
              </a:rPr>
              <a:t>  based on attribute-based CPRE, thus the </a:t>
            </a:r>
            <a:r>
              <a:rPr lang="en-US" sz="2000" dirty="0" err="1" smtClean="0">
                <a:latin typeface="Times New Roman"/>
                <a:ea typeface="Calibri"/>
              </a:rPr>
              <a:t>ciphertext</a:t>
            </a:r>
            <a:r>
              <a:rPr lang="en-US" sz="2000" dirty="0" smtClean="0">
                <a:latin typeface="Times New Roman"/>
                <a:ea typeface="Calibri"/>
              </a:rPr>
              <a:t> can only be re-encrypted by data disseminator whose attributes satisfy the access policy in the </a:t>
            </a:r>
            <a:r>
              <a:rPr lang="en-US" sz="2000" dirty="0" err="1" smtClean="0">
                <a:latin typeface="Times New Roman"/>
                <a:ea typeface="Calibri"/>
              </a:rPr>
              <a:t>ciphertext</a:t>
            </a:r>
            <a:r>
              <a:rPr lang="en-US" sz="2000" dirty="0" smtClean="0">
                <a:latin typeface="Times New Roman"/>
                <a:ea typeface="Calibri"/>
              </a:rPr>
              <a:t>. </a:t>
            </a: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800" b="1" dirty="0" smtClean="0">
                <a:latin typeface="Times New Roman" pitchFamily="18" charset="0"/>
                <a:cs typeface="Times New Roman" pitchFamily="18" charset="0"/>
              </a:rPr>
              <a:t>FUTURE ENHANCEMENT</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838200"/>
            <a:ext cx="8382000" cy="5715000"/>
          </a:xfrm>
        </p:spPr>
        <p:txBody>
          <a:bodyPr>
            <a:normAutofit/>
          </a:bodyPr>
          <a:lstStyle/>
          <a:p>
            <a:pPr algn="just">
              <a:lnSpc>
                <a:spcPct val="150000"/>
              </a:lnSpc>
            </a:pPr>
            <a:r>
              <a:rPr lang="en-US" sz="2000" dirty="0" smtClean="0">
                <a:latin typeface="Times New Roman"/>
                <a:ea typeface="Calibri"/>
              </a:rPr>
              <a:t>We further present a multiparty access control mechanism over the </a:t>
            </a:r>
            <a:r>
              <a:rPr lang="en-US" sz="2000" dirty="0" err="1" smtClean="0">
                <a:latin typeface="Times New Roman"/>
                <a:ea typeface="Calibri"/>
              </a:rPr>
              <a:t>ciphertext</a:t>
            </a:r>
            <a:r>
              <a:rPr lang="en-US" sz="2000" dirty="0" smtClean="0">
                <a:latin typeface="Times New Roman"/>
                <a:ea typeface="Calibri"/>
              </a:rPr>
              <a:t>, which allows the data co-owners to append their access policies to the </a:t>
            </a:r>
            <a:r>
              <a:rPr lang="en-US" sz="2000" dirty="0" err="1" smtClean="0">
                <a:latin typeface="Times New Roman"/>
                <a:ea typeface="Calibri"/>
              </a:rPr>
              <a:t>ciphertext</a:t>
            </a:r>
            <a:r>
              <a:rPr lang="en-US" sz="2000" dirty="0" smtClean="0">
                <a:latin typeface="Times New Roman"/>
                <a:ea typeface="Calibri"/>
              </a:rPr>
              <a:t>. Besides, we provide three policy aggregation strategies including full permit, owner priority  and majority permit to solve the problem of privacy conflicts. In the future, we will enhance our scheme by supporting keyword search over the </a:t>
            </a:r>
            <a:r>
              <a:rPr lang="en-US" sz="2000" dirty="0" err="1" smtClean="0">
                <a:latin typeface="Times New Roman"/>
                <a:ea typeface="Calibri"/>
              </a:rPr>
              <a:t>ciphertext</a:t>
            </a:r>
            <a:r>
              <a:rPr lang="en-US" sz="2000" dirty="0" smtClean="0">
                <a:latin typeface="Times New Roman"/>
                <a:ea typeface="Calibri"/>
              </a:rPr>
              <a:t>.</a:t>
            </a:r>
            <a:endParaRPr lang="en-US" sz="2000"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b="1" dirty="0" smtClean="0">
                <a:latin typeface="Times New Roman" pitchFamily="18" charset="0"/>
                <a:cs typeface="Times New Roman" pitchFamily="18" charset="0"/>
              </a:rPr>
              <a:t>BIBLIOGRAPHY</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838200"/>
            <a:ext cx="8458200" cy="5715000"/>
          </a:xfrm>
        </p:spPr>
        <p:txBody>
          <a:bodyPr>
            <a:noAutofit/>
          </a:bodyPr>
          <a:lstStyle/>
          <a:p>
            <a:pPr lvl="0"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B. Lang, J. Wang, and Y. Liu, “Achieving flexible and self-contained data protection in cloud computing,” IEEE Access, vol. 5, pp. 1510- 1523, 2017.</a:t>
            </a:r>
          </a:p>
          <a:p>
            <a:pPr lvl="0"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Q. Zhang, L. T. Yang, and Z. Chen, “Privacy preserving deep computation model on cloud for big data feature learning,” IEEE Transactions on Computers, vol. 65, no. 5, pp. 1351-1362, 2016.</a:t>
            </a:r>
          </a:p>
          <a:p>
            <a:pPr lvl="0"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H. Cui, X. Yi, and S. Nepal, “Achieving scalable access control over encrypted data for edge computing networks,” IEEE Access, vol. 6, pp. 30049–30059, 2018.</a:t>
            </a:r>
          </a:p>
          <a:p>
            <a:pPr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K. </a:t>
            </a:r>
            <a:r>
              <a:rPr lang="en-US" sz="2000" dirty="0" err="1" smtClean="0">
                <a:latin typeface="Times New Roman" pitchFamily="18" charset="0"/>
                <a:ea typeface="Calibri"/>
                <a:cs typeface="Times New Roman" pitchFamily="18" charset="0"/>
              </a:rPr>
              <a:t>Xue</a:t>
            </a:r>
            <a:r>
              <a:rPr lang="en-US" sz="2000" dirty="0" smtClean="0">
                <a:latin typeface="Times New Roman" pitchFamily="18" charset="0"/>
                <a:ea typeface="Calibri"/>
                <a:cs typeface="Times New Roman" pitchFamily="18" charset="0"/>
              </a:rPr>
              <a:t>, W. Chen, W. Li, J. Hong, and P. Hong, “Combining data owner-side and cloud-side access control for encrypted cloud storage,” IEEE Transactions on Information Forensics and Security, vol. 13, no. 8, pp. 2062–2074, 2018.</a:t>
            </a:r>
          </a:p>
          <a:p>
            <a:pPr lvl="0" algn="just">
              <a:lnSpc>
                <a:spcPct val="150000"/>
              </a:lnSpc>
              <a:spcBef>
                <a:spcPts val="0"/>
              </a:spcBef>
              <a:buFont typeface="Wingdings"/>
              <a:buChar char=""/>
            </a:pPr>
            <a:endParaRPr lang="en-US" sz="2000" dirty="0" smtClean="0">
              <a:latin typeface="Times New Roman" pitchFamily="18" charset="0"/>
              <a:ea typeface="Calibri"/>
              <a:cs typeface="Times New Roman" pitchFamily="18" charset="0"/>
            </a:endParaRPr>
          </a:p>
          <a:p>
            <a:pPr algn="just">
              <a:lnSpc>
                <a:spcPct val="150000"/>
              </a:lnSpc>
              <a:buNone/>
            </a:pPr>
            <a:endParaRPr lang="en-US" sz="2000" dirty="0">
              <a:latin typeface="Times New Roman" pitchFamily="18" charset="0"/>
              <a:cs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400" b="1" dirty="0" smtClean="0">
                <a:latin typeface="Times New Roman" pitchFamily="18" charset="0"/>
                <a:cs typeface="Times New Roman" pitchFamily="18" charset="0"/>
              </a:rPr>
              <a:t>Contd…</a:t>
            </a:r>
            <a:endParaRPr lang="en-US" sz="24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914400"/>
            <a:ext cx="8458200" cy="5791200"/>
          </a:xfrm>
        </p:spPr>
        <p:txBody>
          <a:bodyPr>
            <a:normAutofit/>
          </a:bodyPr>
          <a:lstStyle/>
          <a:p>
            <a:pPr lvl="0"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C. </a:t>
            </a:r>
            <a:r>
              <a:rPr lang="en-US" sz="2000" dirty="0" err="1" smtClean="0">
                <a:latin typeface="Times New Roman" pitchFamily="18" charset="0"/>
                <a:ea typeface="Calibri"/>
                <a:cs typeface="Times New Roman" pitchFamily="18" charset="0"/>
              </a:rPr>
              <a:t>Delerablée</a:t>
            </a:r>
            <a:r>
              <a:rPr lang="en-US" sz="2000" dirty="0" smtClean="0">
                <a:latin typeface="Times New Roman" pitchFamily="18" charset="0"/>
                <a:ea typeface="Calibri"/>
                <a:cs typeface="Times New Roman" pitchFamily="18" charset="0"/>
              </a:rPr>
              <a:t>, “Identity-based broadcast encryption with constant size </a:t>
            </a:r>
            <a:r>
              <a:rPr lang="en-US" sz="2000" dirty="0" err="1" smtClean="0">
                <a:latin typeface="Times New Roman" pitchFamily="18" charset="0"/>
                <a:ea typeface="Calibri"/>
                <a:cs typeface="Times New Roman" pitchFamily="18" charset="0"/>
              </a:rPr>
              <a:t>ciphertexts</a:t>
            </a:r>
            <a:r>
              <a:rPr lang="en-US" sz="2000" dirty="0" smtClean="0">
                <a:latin typeface="Times New Roman" pitchFamily="18" charset="0"/>
                <a:ea typeface="Calibri"/>
                <a:cs typeface="Times New Roman" pitchFamily="18" charset="0"/>
              </a:rPr>
              <a:t> and private keys,” Proc. International Conf. on the Theory and Application of Cryptology and Information Security (ASIACRYPT ‘2007), pp. 200-215, 2007.</a:t>
            </a:r>
          </a:p>
          <a:p>
            <a:pPr lvl="0" algn="just">
              <a:lnSpc>
                <a:spcPct val="150000"/>
              </a:lnSpc>
              <a:spcBef>
                <a:spcPts val="0"/>
              </a:spcBef>
              <a:buFont typeface="Wingdings"/>
              <a:buChar char=""/>
            </a:pPr>
            <a:r>
              <a:rPr lang="en-US" sz="2000" dirty="0" smtClean="0">
                <a:latin typeface="Times New Roman" pitchFamily="18" charset="0"/>
                <a:ea typeface="Calibri"/>
                <a:cs typeface="Times New Roman" pitchFamily="18" charset="0"/>
              </a:rPr>
              <a:t>N. </a:t>
            </a:r>
            <a:r>
              <a:rPr lang="en-US" sz="2000" dirty="0" err="1" smtClean="0">
                <a:latin typeface="Times New Roman" pitchFamily="18" charset="0"/>
                <a:ea typeface="Calibri"/>
                <a:cs typeface="Times New Roman" pitchFamily="18" charset="0"/>
              </a:rPr>
              <a:t>Paladi</a:t>
            </a:r>
            <a:r>
              <a:rPr lang="en-US" sz="2000" dirty="0" smtClean="0">
                <a:latin typeface="Times New Roman" pitchFamily="18" charset="0"/>
                <a:ea typeface="Calibri"/>
                <a:cs typeface="Times New Roman" pitchFamily="18" charset="0"/>
              </a:rPr>
              <a:t>, C. </a:t>
            </a:r>
            <a:r>
              <a:rPr lang="en-US" sz="2000" dirty="0" err="1" smtClean="0">
                <a:latin typeface="Times New Roman" pitchFamily="18" charset="0"/>
                <a:ea typeface="Calibri"/>
                <a:cs typeface="Times New Roman" pitchFamily="18" charset="0"/>
              </a:rPr>
              <a:t>Gehrmann</a:t>
            </a:r>
            <a:r>
              <a:rPr lang="en-US" sz="2000" dirty="0" smtClean="0">
                <a:latin typeface="Times New Roman" pitchFamily="18" charset="0"/>
                <a:ea typeface="Calibri"/>
                <a:cs typeface="Times New Roman" pitchFamily="18" charset="0"/>
              </a:rPr>
              <a:t>, and A. </a:t>
            </a:r>
            <a:r>
              <a:rPr lang="en-US" sz="2000" dirty="0" err="1" smtClean="0">
                <a:latin typeface="Times New Roman" pitchFamily="18" charset="0"/>
                <a:ea typeface="Calibri"/>
                <a:cs typeface="Times New Roman" pitchFamily="18" charset="0"/>
              </a:rPr>
              <a:t>Michalas</a:t>
            </a:r>
            <a:r>
              <a:rPr lang="en-US" sz="2000" dirty="0" smtClean="0">
                <a:latin typeface="Times New Roman" pitchFamily="18" charset="0"/>
                <a:ea typeface="Calibri"/>
                <a:cs typeface="Times New Roman" pitchFamily="18" charset="0"/>
              </a:rPr>
              <a:t>, “Providing user security guarantees in public infrastructure clouds,” IEEE Transactions on Cloud Computing, vol. 5, no. 3, pp. 405-419, 2017.</a:t>
            </a:r>
          </a:p>
          <a:p>
            <a:pPr lvl="0" algn="just">
              <a:lnSpc>
                <a:spcPct val="150000"/>
              </a:lnSpc>
              <a:spcBef>
                <a:spcPts val="0"/>
              </a:spcBef>
              <a:spcAft>
                <a:spcPts val="1000"/>
              </a:spcAft>
              <a:buFont typeface="Wingdings"/>
              <a:buChar char=""/>
            </a:pPr>
            <a:r>
              <a:rPr lang="en-US" sz="2000" dirty="0" smtClean="0">
                <a:latin typeface="Times New Roman" pitchFamily="18" charset="0"/>
                <a:ea typeface="Calibri"/>
                <a:cs typeface="Times New Roman" pitchFamily="18" charset="0"/>
              </a:rPr>
              <a:t>J. </a:t>
            </a:r>
            <a:r>
              <a:rPr lang="en-US" sz="2000" dirty="0" err="1" smtClean="0">
                <a:latin typeface="Times New Roman" pitchFamily="18" charset="0"/>
                <a:ea typeface="Calibri"/>
                <a:cs typeface="Times New Roman" pitchFamily="18" charset="0"/>
              </a:rPr>
              <a:t>Bethencourt</a:t>
            </a:r>
            <a:r>
              <a:rPr lang="en-US" sz="2000" dirty="0" smtClean="0">
                <a:latin typeface="Times New Roman" pitchFamily="18" charset="0"/>
                <a:ea typeface="Calibri"/>
                <a:cs typeface="Times New Roman" pitchFamily="18" charset="0"/>
              </a:rPr>
              <a:t>, A. </a:t>
            </a:r>
            <a:r>
              <a:rPr lang="en-US" sz="2000" dirty="0" err="1" smtClean="0">
                <a:latin typeface="Times New Roman" pitchFamily="18" charset="0"/>
                <a:ea typeface="Calibri"/>
                <a:cs typeface="Times New Roman" pitchFamily="18" charset="0"/>
              </a:rPr>
              <a:t>Sahai</a:t>
            </a:r>
            <a:r>
              <a:rPr lang="en-US" sz="2000" dirty="0" smtClean="0">
                <a:latin typeface="Times New Roman" pitchFamily="18" charset="0"/>
                <a:ea typeface="Calibri"/>
                <a:cs typeface="Times New Roman" pitchFamily="18" charset="0"/>
              </a:rPr>
              <a:t>, and B. Waters, “</a:t>
            </a:r>
            <a:r>
              <a:rPr lang="en-US" sz="2000" dirty="0" err="1" smtClean="0">
                <a:latin typeface="Times New Roman" pitchFamily="18" charset="0"/>
                <a:ea typeface="Calibri"/>
                <a:cs typeface="Times New Roman" pitchFamily="18" charset="0"/>
              </a:rPr>
              <a:t>Ciphertext</a:t>
            </a:r>
            <a:r>
              <a:rPr lang="en-US" sz="2000" dirty="0" smtClean="0">
                <a:latin typeface="Times New Roman" pitchFamily="18" charset="0"/>
                <a:ea typeface="Calibri"/>
                <a:cs typeface="Times New Roman" pitchFamily="18" charset="0"/>
              </a:rPr>
              <a:t>-policy attribute based encryption,” Proc. IEEE Symposium on Security and Privacy (SP ‘07), pp. 321-334, 2007. </a:t>
            </a:r>
          </a:p>
          <a:p>
            <a:pPr algn="just">
              <a:lnSpc>
                <a:spcPct val="150000"/>
              </a:lnSpc>
            </a:pPr>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362200"/>
            <a:ext cx="8839200" cy="1143000"/>
          </a:xfrm>
        </p:spPr>
        <p:txBody>
          <a:bodyPr>
            <a:noAutofit/>
          </a:bodyPr>
          <a:lstStyle/>
          <a:p>
            <a:r>
              <a:rPr lang="en-US" sz="4000" b="1" dirty="0" smtClean="0">
                <a:latin typeface="Times New Roman" pitchFamily="18" charset="0"/>
                <a:cs typeface="Times New Roman" pitchFamily="18" charset="0"/>
              </a:rPr>
              <a:t>MODULES DESCRIPTION</a:t>
            </a:r>
            <a:endParaRPr lang="en-US" sz="4000" b="1"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2800" b="1" dirty="0" smtClean="0">
                <a:latin typeface="Times New Roman" pitchFamily="18" charset="0"/>
                <a:cs typeface="Times New Roman" pitchFamily="18" charset="0"/>
              </a:rPr>
              <a:t>MODULES</a:t>
            </a:r>
            <a:endParaRPr lang="en-US" sz="2800" b="1" dirty="0">
              <a:latin typeface="Times New Roman" pitchFamily="18" charset="0"/>
              <a:cs typeface="Times New Roman" pitchFamily="18" charset="0"/>
            </a:endParaRPr>
          </a:p>
        </p:txBody>
      </p:sp>
      <p:sp>
        <p:nvSpPr>
          <p:cNvPr id="3" name="Content Placeholder 2"/>
          <p:cNvSpPr>
            <a:spLocks noGrp="1"/>
          </p:cNvSpPr>
          <p:nvPr>
            <p:ph idx="1"/>
          </p:nvPr>
        </p:nvSpPr>
        <p:spPr>
          <a:xfrm>
            <a:off x="609600" y="762000"/>
            <a:ext cx="8001000" cy="5943600"/>
          </a:xfrm>
        </p:spPr>
        <p:txBody>
          <a:bodyPr>
            <a:normAutofit/>
          </a:bodyPr>
          <a:lstStyle/>
          <a:p>
            <a:pPr marL="0" marR="0">
              <a:lnSpc>
                <a:spcPct val="115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Trusted Authority</a:t>
            </a:r>
          </a:p>
          <a:p>
            <a:pPr marL="0" marR="0" algn="just">
              <a:lnSpc>
                <a:spcPct val="150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Cloud Service Provider</a:t>
            </a:r>
          </a:p>
          <a:p>
            <a:pPr marL="0" marR="0" algn="just">
              <a:lnSpc>
                <a:spcPct val="150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Data Owner</a:t>
            </a:r>
          </a:p>
          <a:p>
            <a:pPr marL="0" marR="0" algn="just">
              <a:lnSpc>
                <a:spcPct val="150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Data Co-Owner</a:t>
            </a:r>
          </a:p>
          <a:p>
            <a:pPr marL="0" marR="0" algn="just">
              <a:lnSpc>
                <a:spcPct val="150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Data Disseminator</a:t>
            </a:r>
          </a:p>
          <a:p>
            <a:pPr marL="0" marR="0" algn="just">
              <a:lnSpc>
                <a:spcPct val="150000"/>
              </a:lnSpc>
              <a:spcBef>
                <a:spcPts val="0"/>
              </a:spcBef>
              <a:spcAft>
                <a:spcPts val="1000"/>
              </a:spcAft>
              <a:buFont typeface="Wingdings" pitchFamily="2" charset="2"/>
              <a:buChar char="v"/>
            </a:pPr>
            <a:r>
              <a:rPr lang="en-US" sz="2400" dirty="0" smtClean="0">
                <a:latin typeface="Times New Roman" pitchFamily="18" charset="0"/>
                <a:ea typeface="Calibri"/>
                <a:cs typeface="Times New Roman" pitchFamily="18" charset="0"/>
              </a:rPr>
              <a:t>Data User</a:t>
            </a:r>
          </a:p>
          <a:p>
            <a:pPr algn="just">
              <a:lnSpc>
                <a:spcPct val="170000"/>
              </a:lnSpc>
              <a:buFont typeface="Wingdings" pitchFamily="2" charset="2"/>
              <a:buChar char="v"/>
            </a:pPr>
            <a:endParaRPr lang="en-US"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458200" cy="6324600"/>
          </a:xfrm>
        </p:spPr>
        <p:txBody>
          <a:bodyPr>
            <a:normAutofit/>
          </a:bodyPr>
          <a:lstStyle/>
          <a:p>
            <a:pPr marL="0" marR="0" algn="just">
              <a:lnSpc>
                <a:spcPct val="150000"/>
              </a:lnSpc>
              <a:spcBef>
                <a:spcPts val="0"/>
              </a:spcBef>
              <a:spcAft>
                <a:spcPts val="1000"/>
              </a:spcAft>
            </a:pPr>
            <a:r>
              <a:rPr lang="en-US" sz="2000" b="1" dirty="0" smtClean="0">
                <a:latin typeface="Times New Roman" pitchFamily="18" charset="0"/>
                <a:ea typeface="Calibri"/>
                <a:cs typeface="Times New Roman" pitchFamily="18" charset="0"/>
              </a:rPr>
              <a:t>Trusted Authority:-</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	The trusted authority is a fully trusted part that initializes the system public key, and generates private keys as well as attribute keys for users. It can be acted by the administrator of the organization or social security administration. Trusted authority is fully trusted by other entities and will not collude with any entities, which is also employed by related works. Trusted authority chooses a security parameter, a maximum number of receivers N, and randomly chooses cryptographic hash functions. The trusted authority generates the private key SK for the user with identity ID. The trusted authority generates the attribute key for data disseminator.</a:t>
            </a:r>
          </a:p>
          <a:p>
            <a:pPr algn="just">
              <a:lnSpc>
                <a:spcPct val="150000"/>
              </a:lnSpc>
              <a:buNone/>
            </a:pPr>
            <a:endParaRPr lang="en-US" sz="2000" b="1"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382000" cy="6172200"/>
          </a:xfrm>
        </p:spPr>
        <p:txBody>
          <a:bodyPr>
            <a:normAutofit/>
          </a:bodyPr>
          <a:lstStyle/>
          <a:p>
            <a:pPr marL="0" marR="0" algn="just">
              <a:lnSpc>
                <a:spcPct val="150000"/>
              </a:lnSpc>
              <a:spcBef>
                <a:spcPts val="0"/>
              </a:spcBef>
              <a:spcAft>
                <a:spcPts val="1000"/>
              </a:spcAft>
            </a:pPr>
            <a:r>
              <a:rPr lang="en-US" sz="2000" b="1" dirty="0" smtClean="0">
                <a:latin typeface="Times New Roman" pitchFamily="18" charset="0"/>
                <a:ea typeface="Calibri"/>
                <a:cs typeface="Times New Roman" pitchFamily="18" charset="0"/>
              </a:rPr>
              <a:t>Cloud Service Provider:-</a:t>
            </a:r>
            <a:endParaRPr lang="en-US" sz="2000" dirty="0" smtClean="0">
              <a:latin typeface="Times New Roman" pitchFamily="18" charset="0"/>
              <a:ea typeface="Calibri"/>
              <a:cs typeface="Times New Roman" pitchFamily="18" charset="0"/>
            </a:endParaRPr>
          </a:p>
          <a:p>
            <a:pPr marL="0" marR="0" algn="just">
              <a:lnSpc>
                <a:spcPct val="150000"/>
              </a:lnSpc>
              <a:spcBef>
                <a:spcPts val="0"/>
              </a:spcBef>
              <a:spcAft>
                <a:spcPts val="1000"/>
              </a:spcAft>
            </a:pPr>
            <a:r>
              <a:rPr lang="en-US" sz="2000" dirty="0" smtClean="0">
                <a:latin typeface="Times New Roman" pitchFamily="18" charset="0"/>
                <a:ea typeface="Calibri"/>
                <a:cs typeface="Times New Roman" pitchFamily="18" charset="0"/>
              </a:rPr>
              <a:t>	The CSP is a semi-trusted part that provides each user with a virtual space and convenient data storage service with the cloud infrastructure. It also appends access policies to the cipher texts for data co-owners and generates re-encrypted cipher texts for users. The data should be well protected against the semi-trusted CSP and unauthorized users. The users who are not the receivers of a cipher text defined by the data owner or data disseminator should not be able to access the plaintext.</a:t>
            </a:r>
          </a:p>
          <a:p>
            <a:pPr algn="just">
              <a:lnSpc>
                <a:spcPct val="170000"/>
              </a:lnSpc>
            </a:pPr>
            <a:endParaRPr lang="en-US" sz="2000"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1766</Words>
  <Application>Microsoft Office PowerPoint</Application>
  <PresentationFormat>On-screen Show (4:3)</PresentationFormat>
  <Paragraphs>302</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Secure Data Group Sharing and Conditional  Dissemination with Multi-Owner in Cloud Computing</vt:lpstr>
      <vt:lpstr>ABSTRACT</vt:lpstr>
      <vt:lpstr>PROBLEM DEFINITION</vt:lpstr>
      <vt:lpstr>ALGORITHM DESCRIPTION</vt:lpstr>
      <vt:lpstr>Slide 5</vt:lpstr>
      <vt:lpstr>MODULES DESCRIPTION</vt:lpstr>
      <vt:lpstr>MODULES</vt:lpstr>
      <vt:lpstr>Slide 8</vt:lpstr>
      <vt:lpstr>Slide 9</vt:lpstr>
      <vt:lpstr>Slide 10</vt:lpstr>
      <vt:lpstr>Slide 11</vt:lpstr>
      <vt:lpstr>Slide 12</vt:lpstr>
      <vt:lpstr>Slide 13</vt:lpstr>
      <vt:lpstr>SYSTEM ANALYSIS</vt:lpstr>
      <vt:lpstr>EXISTING SYSTEM</vt:lpstr>
      <vt:lpstr>PROPOSED SYSTEM</vt:lpstr>
      <vt:lpstr>SYSTEM REQUIREMENT</vt:lpstr>
      <vt:lpstr>HARDWARE CONFIGURATION</vt:lpstr>
      <vt:lpstr>SOFTWARE CONFIGURATION</vt:lpstr>
      <vt:lpstr>DATAFLOW DIAGRAM</vt:lpstr>
      <vt:lpstr> ARCHITECTURE DESIGN </vt:lpstr>
      <vt:lpstr>Slide 22</vt:lpstr>
      <vt:lpstr>Slide 23</vt:lpstr>
      <vt:lpstr>Slide 24</vt:lpstr>
      <vt:lpstr>Slide 25</vt:lpstr>
      <vt:lpstr>Slide 26</vt:lpstr>
      <vt:lpstr>DATABASE DIAGRAM</vt:lpstr>
      <vt:lpstr>Slide 28</vt:lpstr>
      <vt:lpstr>Slide 29</vt:lpstr>
      <vt:lpstr>Slide 30</vt:lpstr>
      <vt:lpstr>Slide 31</vt:lpstr>
      <vt:lpstr>SCREEN SHOTS</vt:lpstr>
      <vt:lpstr>Home Page</vt:lpstr>
      <vt:lpstr>Admin Login</vt:lpstr>
      <vt:lpstr>Admin Home</vt:lpstr>
      <vt:lpstr>Registration Form</vt:lpstr>
      <vt:lpstr>Register User Attributes</vt:lpstr>
      <vt:lpstr>TPA Login</vt:lpstr>
      <vt:lpstr>Pending Clients Info</vt:lpstr>
      <vt:lpstr>Update Client Status</vt:lpstr>
      <vt:lpstr>View Approved Clients by Admin</vt:lpstr>
      <vt:lpstr>Login Form</vt:lpstr>
      <vt:lpstr>Client Secret Key Verification Form</vt:lpstr>
      <vt:lpstr>Upload File</vt:lpstr>
      <vt:lpstr>View Uploaded Files</vt:lpstr>
      <vt:lpstr>Data Owner Views Co-Owner Condition for the files</vt:lpstr>
      <vt:lpstr>View Files by Co-Owner</vt:lpstr>
      <vt:lpstr>Add File Policies by Data Co-Owner</vt:lpstr>
      <vt:lpstr>View Eligible Users to download files</vt:lpstr>
      <vt:lpstr>Disseminate files to eligible users by data disseminator (Admin)</vt:lpstr>
      <vt:lpstr>Contd…</vt:lpstr>
      <vt:lpstr>View User Account Info by himself</vt:lpstr>
      <vt:lpstr>View Files by Data User</vt:lpstr>
      <vt:lpstr>Key Verify &amp; File download</vt:lpstr>
      <vt:lpstr>CONCLUSION</vt:lpstr>
      <vt:lpstr>FUTURE ENHANCEMENT</vt:lpstr>
      <vt:lpstr>BIBLIOGRAPHY</vt:lpstr>
      <vt:lpstr>Contd…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TAFC: Time and Attribute Factors Combined Access Control for Time-Sensitive Data in Public Cloud</dc:title>
  <dc:creator>Administrator</dc:creator>
  <cp:lastModifiedBy>Administrator</cp:lastModifiedBy>
  <cp:revision>36</cp:revision>
  <dcterms:created xsi:type="dcterms:W3CDTF">2019-01-31T11:05:40Z</dcterms:created>
  <dcterms:modified xsi:type="dcterms:W3CDTF">2020-02-12T12:12:37Z</dcterms:modified>
</cp:coreProperties>
</file>